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handoutMasterIdLst>
    <p:handoutMasterId r:id="rId20"/>
  </p:handoutMasterIdLst>
  <p:sldIdLst>
    <p:sldId id="283" r:id="rId2"/>
    <p:sldId id="284" r:id="rId3"/>
    <p:sldId id="286" r:id="rId4"/>
    <p:sldId id="288" r:id="rId5"/>
    <p:sldId id="290" r:id="rId6"/>
    <p:sldId id="291" r:id="rId7"/>
    <p:sldId id="292" r:id="rId8"/>
    <p:sldId id="272" r:id="rId9"/>
    <p:sldId id="267" r:id="rId10"/>
    <p:sldId id="268" r:id="rId11"/>
    <p:sldId id="269" r:id="rId12"/>
    <p:sldId id="277" r:id="rId13"/>
    <p:sldId id="278" r:id="rId14"/>
    <p:sldId id="279" r:id="rId15"/>
    <p:sldId id="280" r:id="rId16"/>
    <p:sldId id="293" r:id="rId17"/>
    <p:sldId id="294" r:id="rId18"/>
  </p:sldIdLst>
  <p:sldSz cx="9144000" cy="5143500" type="screen16x9"/>
  <p:notesSz cx="6858000" cy="9144000"/>
  <p:embeddedFontLst>
    <p:embeddedFont>
      <p:font typeface="Alfa Slab One" panose="020B0604020202020204" charset="0"/>
      <p:regular r:id="rId21"/>
    </p:embeddedFont>
    <p:embeddedFont>
      <p:font typeface="Bentham" panose="020B0604020202020204" charset="0"/>
      <p:regular r:id="rId22"/>
    </p:embeddedFont>
    <p:embeddedFont>
      <p:font typeface="Cambria Math" panose="02040503050406030204" pitchFamily="18" charset="0"/>
      <p:regular r:id="rId23"/>
    </p:embeddedFont>
    <p:embeddedFont>
      <p:font typeface="Proxima Nova"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E8602"/>
    <a:srgbClr val="0901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14AE0C-0300-4D33-A05A-5DE7E51748D6}" v="3" dt="2022-10-03T01:47:38.671"/>
  </p1510:revLst>
</p1510:revInfo>
</file>

<file path=ppt/tableStyles.xml><?xml version="1.0" encoding="utf-8"?>
<a:tblStyleLst xmlns:a="http://schemas.openxmlformats.org/drawingml/2006/main" def="{C9E332BA-D769-4D8A-A124-4F2DF5E712BB}">
  <a:tblStyle styleId="{C9E332BA-D769-4D8A-A124-4F2DF5E712B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27BC6B8-27B5-4C7F-827B-401AF990A81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3"/>
  </p:normalViewPr>
  <p:slideViewPr>
    <p:cSldViewPr snapToGrid="0">
      <p:cViewPr varScale="1">
        <p:scale>
          <a:sx n="76" d="100"/>
          <a:sy n="76" d="100"/>
        </p:scale>
        <p:origin x="1000"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tta, Partha Sarathi" userId="42e49cae-4537-4992-98aa-3ea03a9f728c" providerId="ADAL" clId="{9A14AE0C-0300-4D33-A05A-5DE7E51748D6}"/>
    <pc:docChg chg="undo custSel modSld">
      <pc:chgData name="Dutta, Partha Sarathi" userId="42e49cae-4537-4992-98aa-3ea03a9f728c" providerId="ADAL" clId="{9A14AE0C-0300-4D33-A05A-5DE7E51748D6}" dt="2022-10-03T01:57:56.970" v="13" actId="13926"/>
      <pc:docMkLst>
        <pc:docMk/>
      </pc:docMkLst>
      <pc:sldChg chg="modSp mod">
        <pc:chgData name="Dutta, Partha Sarathi" userId="42e49cae-4537-4992-98aa-3ea03a9f728c" providerId="ADAL" clId="{9A14AE0C-0300-4D33-A05A-5DE7E51748D6}" dt="2022-10-03T01:50:16.248" v="5" actId="13926"/>
        <pc:sldMkLst>
          <pc:docMk/>
          <pc:sldMk cId="1720910373" sldId="272"/>
        </pc:sldMkLst>
        <pc:spChg chg="mod">
          <ac:chgData name="Dutta, Partha Sarathi" userId="42e49cae-4537-4992-98aa-3ea03a9f728c" providerId="ADAL" clId="{9A14AE0C-0300-4D33-A05A-5DE7E51748D6}" dt="2022-10-03T01:50:16.248" v="5" actId="13926"/>
          <ac:spMkLst>
            <pc:docMk/>
            <pc:sldMk cId="1720910373" sldId="272"/>
            <ac:spMk id="3" creationId="{00000000-0000-0000-0000-000000000000}"/>
          </ac:spMkLst>
        </pc:spChg>
      </pc:sldChg>
      <pc:sldChg chg="addSp delSp modSp mod">
        <pc:chgData name="Dutta, Partha Sarathi" userId="42e49cae-4537-4992-98aa-3ea03a9f728c" providerId="ADAL" clId="{9A14AE0C-0300-4D33-A05A-5DE7E51748D6}" dt="2022-10-03T01:57:56.970" v="13" actId="13926"/>
        <pc:sldMkLst>
          <pc:docMk/>
          <pc:sldMk cId="1206301200" sldId="280"/>
        </pc:sldMkLst>
        <pc:spChg chg="mod">
          <ac:chgData name="Dutta, Partha Sarathi" userId="42e49cae-4537-4992-98aa-3ea03a9f728c" providerId="ADAL" clId="{9A14AE0C-0300-4D33-A05A-5DE7E51748D6}" dt="2022-10-03T01:57:56.970" v="13" actId="13926"/>
          <ac:spMkLst>
            <pc:docMk/>
            <pc:sldMk cId="1206301200" sldId="280"/>
            <ac:spMk id="6" creationId="{D2337387-DD3B-481D-A756-8C289D96E879}"/>
          </ac:spMkLst>
        </pc:spChg>
        <pc:inkChg chg="add del">
          <ac:chgData name="Dutta, Partha Sarathi" userId="42e49cae-4537-4992-98aa-3ea03a9f728c" providerId="ADAL" clId="{9A14AE0C-0300-4D33-A05A-5DE7E51748D6}" dt="2022-10-03T01:57:30.783" v="7" actId="9405"/>
          <ac:inkMkLst>
            <pc:docMk/>
            <pc:sldMk cId="1206301200" sldId="280"/>
            <ac:inkMk id="3" creationId="{DE700032-BD00-4873-8E95-00BEF9F72DCC}"/>
          </ac:inkMkLst>
        </pc:inkChg>
        <pc:inkChg chg="add del">
          <ac:chgData name="Dutta, Partha Sarathi" userId="42e49cae-4537-4992-98aa-3ea03a9f728c" providerId="ADAL" clId="{9A14AE0C-0300-4D33-A05A-5DE7E51748D6}" dt="2022-10-03T01:57:34.683" v="9" actId="9405"/>
          <ac:inkMkLst>
            <pc:docMk/>
            <pc:sldMk cId="1206301200" sldId="280"/>
            <ac:inkMk id="9" creationId="{DEFF6273-2673-460A-BD22-D60C2C87EE0D}"/>
          </ac:inkMkLst>
        </pc:inkChg>
      </pc:sldChg>
      <pc:sldChg chg="modSp mod">
        <pc:chgData name="Dutta, Partha Sarathi" userId="42e49cae-4537-4992-98aa-3ea03a9f728c" providerId="ADAL" clId="{9A14AE0C-0300-4D33-A05A-5DE7E51748D6}" dt="2022-10-03T01:47:05.296" v="1" actId="1036"/>
        <pc:sldMkLst>
          <pc:docMk/>
          <pc:sldMk cId="2907808782" sldId="286"/>
        </pc:sldMkLst>
        <pc:spChg chg="mod">
          <ac:chgData name="Dutta, Partha Sarathi" userId="42e49cae-4537-4992-98aa-3ea03a9f728c" providerId="ADAL" clId="{9A14AE0C-0300-4D33-A05A-5DE7E51748D6}" dt="2022-10-03T01:46:52.425" v="0" actId="13926"/>
          <ac:spMkLst>
            <pc:docMk/>
            <pc:sldMk cId="2907808782" sldId="286"/>
            <ac:spMk id="4" creationId="{D5C466BB-F60C-459C-8CE7-EB96982EFDA5}"/>
          </ac:spMkLst>
        </pc:spChg>
        <pc:picChg chg="mod">
          <ac:chgData name="Dutta, Partha Sarathi" userId="42e49cae-4537-4992-98aa-3ea03a9f728c" providerId="ADAL" clId="{9A14AE0C-0300-4D33-A05A-5DE7E51748D6}" dt="2022-10-03T01:47:05.296" v="1" actId="1036"/>
          <ac:picMkLst>
            <pc:docMk/>
            <pc:sldMk cId="2907808782" sldId="286"/>
            <ac:picMk id="3" creationId="{FDD36F49-C528-4184-BC56-B80A7C0301B5}"/>
          </ac:picMkLst>
        </pc:picChg>
      </pc:sldChg>
      <pc:sldChg chg="modSp">
        <pc:chgData name="Dutta, Partha Sarathi" userId="42e49cae-4537-4992-98aa-3ea03a9f728c" providerId="ADAL" clId="{9A14AE0C-0300-4D33-A05A-5DE7E51748D6}" dt="2022-10-03T01:47:38.671" v="3" actId="13926"/>
        <pc:sldMkLst>
          <pc:docMk/>
          <pc:sldMk cId="2520414836" sldId="290"/>
        </pc:sldMkLst>
        <pc:spChg chg="mod">
          <ac:chgData name="Dutta, Partha Sarathi" userId="42e49cae-4537-4992-98aa-3ea03a9f728c" providerId="ADAL" clId="{9A14AE0C-0300-4D33-A05A-5DE7E51748D6}" dt="2022-10-03T01:47:38.671" v="3" actId="13926"/>
          <ac:spMkLst>
            <pc:docMk/>
            <pc:sldMk cId="2520414836" sldId="290"/>
            <ac:spMk id="4" creationId="{D5C466BB-F60C-459C-8CE7-EB96982EFDA5}"/>
          </ac:spMkLst>
        </pc:spChg>
      </pc:sldChg>
      <pc:sldChg chg="modSp mod">
        <pc:chgData name="Dutta, Partha Sarathi" userId="42e49cae-4537-4992-98aa-3ea03a9f728c" providerId="ADAL" clId="{9A14AE0C-0300-4D33-A05A-5DE7E51748D6}" dt="2022-10-03T01:49:06.244" v="4" actId="13926"/>
        <pc:sldMkLst>
          <pc:docMk/>
          <pc:sldMk cId="1254288894" sldId="292"/>
        </pc:sldMkLst>
        <pc:spChg chg="mod">
          <ac:chgData name="Dutta, Partha Sarathi" userId="42e49cae-4537-4992-98aa-3ea03a9f728c" providerId="ADAL" clId="{9A14AE0C-0300-4D33-A05A-5DE7E51748D6}" dt="2022-10-03T01:49:06.244" v="4" actId="13926"/>
          <ac:spMkLst>
            <pc:docMk/>
            <pc:sldMk cId="1254288894" sldId="292"/>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9BB31C-2350-44BC-85ED-9910092D1FF8}" type="datetimeFigureOut">
              <a:rPr lang="en-US" smtClean="0"/>
              <a:t>10/2/2022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493923-29A8-4CDC-9BA3-09EB67A3A5F1}" type="slidenum">
              <a:rPr lang="en-US" smtClean="0"/>
              <a:t>‹#›</a:t>
            </a:fld>
            <a:endParaRPr lang="en-US"/>
          </a:p>
        </p:txBody>
      </p:sp>
    </p:spTree>
    <p:extLst>
      <p:ext uri="{BB962C8B-B14F-4D97-AF65-F5344CB8AC3E}">
        <p14:creationId xmlns:p14="http://schemas.microsoft.com/office/powerpoint/2010/main" val="8968628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1513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2b7dfdded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02b7dfdded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2b7dfdded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2b7dfdded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2b980a8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2b980a8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8020-7F84-4F1E-A5B3-E4C5F49A4AC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C502B5F-E184-4E73-AA5D-B9938A9E836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EB8185C-9278-46F3-86F5-4986F4DE82A4}"/>
              </a:ext>
            </a:extLst>
          </p:cNvPr>
          <p:cNvSpPr>
            <a:spLocks noGrp="1"/>
          </p:cNvSpPr>
          <p:nvPr>
            <p:ph type="dt" sz="half" idx="10"/>
          </p:nvPr>
        </p:nvSpPr>
        <p:spPr/>
        <p:txBody>
          <a:bodyPr/>
          <a:lstStyle/>
          <a:p>
            <a:fld id="{21160564-EC0D-4967-AE91-F25EE6CCFA35}" type="datetime1">
              <a:rPr lang="en-US" smtClean="0"/>
              <a:t>10/2/2022</a:t>
            </a:fld>
            <a:endParaRPr lang="en-US"/>
          </a:p>
        </p:txBody>
      </p:sp>
      <p:sp>
        <p:nvSpPr>
          <p:cNvPr id="5" name="Footer Placeholder 4">
            <a:extLst>
              <a:ext uri="{FF2B5EF4-FFF2-40B4-BE49-F238E27FC236}">
                <a16:creationId xmlns:a16="http://schemas.microsoft.com/office/drawing/2014/main" id="{4DEE4834-2235-44DF-B68E-5B7E352562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5D0049-5F6F-4EA4-8CC8-158A3CA5003C}"/>
              </a:ext>
            </a:extLst>
          </p:cNvPr>
          <p:cNvSpPr>
            <a:spLocks noGrp="1"/>
          </p:cNvSpPr>
          <p:nvPr>
            <p:ph type="sldNum" sz="quarter" idx="12"/>
          </p:nvPr>
        </p:nvSpPr>
        <p:spPr/>
        <p:txBody>
          <a:bodyPr/>
          <a:lstStyle/>
          <a:p>
            <a:fld id="{80D20D2A-847A-4535-8E8D-733FC130AB2C}" type="slidenum">
              <a:rPr lang="en-US" smtClean="0"/>
              <a:t>‹#›</a:t>
            </a:fld>
            <a:endParaRPr lang="en-US"/>
          </a:p>
        </p:txBody>
      </p:sp>
    </p:spTree>
    <p:extLst>
      <p:ext uri="{BB962C8B-B14F-4D97-AF65-F5344CB8AC3E}">
        <p14:creationId xmlns:p14="http://schemas.microsoft.com/office/powerpoint/2010/main" val="4139978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0" name="Google Shape;40;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jpg"/><Relationship Id="rId5" Type="http://schemas.openxmlformats.org/officeDocument/2006/relationships/image" Target="../media/image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80000"/>
                    </a14:imgEffect>
                    <a14:imgEffect>
                      <a14:brightnessContrast bright="-3000"/>
                    </a14:imgEffect>
                  </a14:imgLayer>
                </a14:imgProps>
              </a:ext>
            </a:extLst>
          </a:blip>
          <a:srcRect/>
          <a:stretch>
            <a:fillRect l="-4000" r="-4000"/>
          </a:stretch>
        </a:blipFill>
        <a:effectLst/>
      </p:bgPr>
    </p:bg>
    <p:spTree>
      <p:nvGrpSpPr>
        <p:cNvPr id="1" name=""/>
        <p:cNvGrpSpPr/>
        <p:nvPr/>
      </p:nvGrpSpPr>
      <p:grpSpPr>
        <a:xfrm>
          <a:off x="0" y="0"/>
          <a:ext cx="0" cy="0"/>
          <a:chOff x="0" y="0"/>
          <a:chExt cx="0" cy="0"/>
        </a:xfrm>
      </p:grpSpPr>
      <p:sp>
        <p:nvSpPr>
          <p:cNvPr id="5" name="TextBox 4"/>
          <p:cNvSpPr txBox="1"/>
          <p:nvPr/>
        </p:nvSpPr>
        <p:spPr>
          <a:xfrm>
            <a:off x="457202" y="533400"/>
            <a:ext cx="8347364" cy="4216539"/>
          </a:xfrm>
          <a:prstGeom prst="rect">
            <a:avLst/>
          </a:prstGeom>
          <a:solidFill>
            <a:schemeClr val="lt1">
              <a:alpha val="0"/>
            </a:schemeClr>
          </a:solidFill>
          <a:ln>
            <a:noFill/>
          </a:ln>
        </p:spPr>
        <p:txBody>
          <a:bodyPr wrap="square" rtlCol="0">
            <a:spAutoFit/>
          </a:bodyPr>
          <a:lstStyle/>
          <a:p>
            <a:pPr algn="ctr"/>
            <a:endParaRPr lang="en-US" sz="2800" dirty="0">
              <a:solidFill>
                <a:schemeClr val="bg1"/>
              </a:solidFill>
              <a:effectLst>
                <a:outerShdw blurRad="50800" dist="38100" dir="18900000" algn="bl" rotWithShape="0">
                  <a:prstClr val="black">
                    <a:alpha val="40000"/>
                  </a:prstClr>
                </a:outerShdw>
              </a:effectLst>
              <a:latin typeface="Bentham" panose="02000503000000000000" pitchFamily="2" charset="0"/>
              <a:cs typeface="Times New Roman" panose="02020603050405020304" pitchFamily="18" charset="0"/>
            </a:endParaRPr>
          </a:p>
          <a:p>
            <a:pPr algn="ctr"/>
            <a:endParaRPr lang="en-US" sz="2800" dirty="0">
              <a:solidFill>
                <a:schemeClr val="bg1"/>
              </a:solidFill>
              <a:effectLst>
                <a:outerShdw blurRad="50800" dist="38100" dir="18900000" algn="bl" rotWithShape="0">
                  <a:prstClr val="black">
                    <a:alpha val="40000"/>
                  </a:prstClr>
                </a:outerShdw>
              </a:effectLst>
              <a:latin typeface="Bentham" panose="02000503000000000000" pitchFamily="2" charset="0"/>
              <a:cs typeface="Times New Roman" panose="02020603050405020304" pitchFamily="18" charset="0"/>
            </a:endParaRPr>
          </a:p>
          <a:p>
            <a:pPr algn="ctr"/>
            <a:r>
              <a:rPr lang="en-US" sz="3000" dirty="0">
                <a:solidFill>
                  <a:srgbClr val="FFFFFF"/>
                </a:solidFill>
                <a:effectLst>
                  <a:outerShdw blurRad="50800" dist="38100" algn="l" rotWithShape="0">
                    <a:prstClr val="black">
                      <a:alpha val="40000"/>
                    </a:prstClr>
                  </a:outerShdw>
                </a:effectLst>
                <a:latin typeface="Times New Roman" panose="02020603050405020304" pitchFamily="18" charset="0"/>
                <a:cs typeface="Times New Roman" panose="02020603050405020304" pitchFamily="18" charset="0"/>
              </a:rPr>
              <a:t>Modeling of Thermal Power Plant for multi-output prediction using Artificial Neural Networks</a:t>
            </a:r>
          </a:p>
          <a:p>
            <a:pPr algn="ctr"/>
            <a:endParaRPr lang="en-US" sz="2800" dirty="0">
              <a:solidFill>
                <a:srgbClr val="FFFFFF"/>
              </a:solidFill>
              <a:effectLst>
                <a:outerShdw blurRad="50800" dist="38100" algn="l" rotWithShape="0">
                  <a:prstClr val="black">
                    <a:alpha val="40000"/>
                  </a:prstClr>
                </a:outerShdw>
              </a:effectLst>
              <a:latin typeface="Times New Roman" panose="02020603050405020304" pitchFamily="18" charset="0"/>
              <a:cs typeface="Times New Roman" panose="02020603050405020304" pitchFamily="18" charset="0"/>
            </a:endParaRPr>
          </a:p>
          <a:p>
            <a:pPr algn="ctr"/>
            <a:endParaRPr lang="en-US" sz="2000" dirty="0">
              <a:solidFill>
                <a:srgbClr val="FFFFFF"/>
              </a:solidFill>
              <a:effectLst>
                <a:outerShdw blurRad="50800" dist="38100" algn="l" rotWithShape="0">
                  <a:prstClr val="black">
                    <a:alpha val="40000"/>
                  </a:prstClr>
                </a:outerShdw>
              </a:effectLst>
              <a:latin typeface="Times New Roman" panose="02020603050405020304" pitchFamily="18" charset="0"/>
              <a:cs typeface="Times New Roman" panose="02020603050405020304" pitchFamily="18" charset="0"/>
            </a:endParaRPr>
          </a:p>
          <a:p>
            <a:pPr algn="ctr"/>
            <a:r>
              <a:rPr lang="en-US" sz="2000" dirty="0">
                <a:solidFill>
                  <a:srgbClr val="FFFFFF"/>
                </a:solidFill>
                <a:effectLst>
                  <a:outerShdw blurRad="50800" dist="38100" algn="l" rotWithShape="0">
                    <a:prstClr val="black">
                      <a:alpha val="40000"/>
                    </a:prstClr>
                  </a:outerShdw>
                </a:effectLst>
                <a:latin typeface="Times New Roman" panose="02020603050405020304" pitchFamily="18" charset="0"/>
                <a:cs typeface="Times New Roman" panose="02020603050405020304" pitchFamily="18" charset="0"/>
              </a:rPr>
              <a:t>by</a:t>
            </a:r>
          </a:p>
          <a:p>
            <a:pPr algn="ctr"/>
            <a:r>
              <a:rPr lang="en-US" sz="2000" dirty="0">
                <a:solidFill>
                  <a:srgbClr val="FFFFFF"/>
                </a:solidFill>
                <a:effectLst>
                  <a:outerShdw blurRad="50800" dist="38100" algn="l" rotWithShape="0">
                    <a:prstClr val="black">
                      <a:alpha val="40000"/>
                    </a:prstClr>
                  </a:outerShdw>
                </a:effectLst>
                <a:latin typeface="Times New Roman" panose="02020603050405020304" pitchFamily="18" charset="0"/>
                <a:cs typeface="Times New Roman" panose="02020603050405020304" pitchFamily="18" charset="0"/>
              </a:rPr>
              <a:t>Safwan Mondal</a:t>
            </a:r>
          </a:p>
          <a:p>
            <a:pPr algn="ctr"/>
            <a:r>
              <a:rPr lang="en-US" sz="2000" dirty="0">
                <a:solidFill>
                  <a:srgbClr val="FFFFFF"/>
                </a:solidFill>
                <a:effectLst>
                  <a:outerShdw blurRad="50800" dist="38100" algn="l" rotWithShape="0">
                    <a:prstClr val="black">
                      <a:alpha val="40000"/>
                    </a:prstClr>
                  </a:outerShdw>
                </a:effectLst>
                <a:latin typeface="Times New Roman" panose="02020603050405020304" pitchFamily="18" charset="0"/>
                <a:cs typeface="Times New Roman" panose="02020603050405020304" pitchFamily="18" charset="0"/>
              </a:rPr>
              <a:t>Subramanian Ramasamy</a:t>
            </a:r>
          </a:p>
          <a:p>
            <a:pPr algn="ctr"/>
            <a:r>
              <a:rPr lang="en-US" sz="2000" dirty="0">
                <a:solidFill>
                  <a:srgbClr val="FFFFFF"/>
                </a:solidFill>
                <a:effectLst>
                  <a:outerShdw blurRad="50800" dist="38100" algn="l" rotWithShape="0">
                    <a:prstClr val="black">
                      <a:alpha val="40000"/>
                    </a:prstClr>
                  </a:outerShdw>
                </a:effectLst>
                <a:latin typeface="Times New Roman" panose="02020603050405020304" pitchFamily="18" charset="0"/>
                <a:cs typeface="Times New Roman" panose="02020603050405020304" pitchFamily="18" charset="0"/>
              </a:rPr>
              <a:t>Partha Sarathi Dutta</a:t>
            </a:r>
          </a:p>
          <a:p>
            <a:pPr algn="ctr"/>
            <a:endParaRPr lang="en-US" sz="2400" dirty="0">
              <a:solidFill>
                <a:schemeClr val="bg1"/>
              </a:solidFill>
              <a:effectLst>
                <a:outerShdw blurRad="50800" dist="38100" dir="18900000" algn="bl" rotWithShape="0">
                  <a:prstClr val="black">
                    <a:alpha val="40000"/>
                  </a:prstClr>
                </a:outerShdw>
              </a:effectLst>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854" y="4655128"/>
            <a:ext cx="438150" cy="438150"/>
          </a:xfrm>
          <a:prstGeom prst="rect">
            <a:avLst/>
          </a:prstGeom>
        </p:spPr>
      </p:pic>
      <p:sp>
        <p:nvSpPr>
          <p:cNvPr id="8" name="Slide Number Placeholder 7"/>
          <p:cNvSpPr>
            <a:spLocks noGrp="1"/>
          </p:cNvSpPr>
          <p:nvPr>
            <p:ph type="sldNum" sz="quarter" idx="12"/>
          </p:nvPr>
        </p:nvSpPr>
        <p:spPr/>
        <p:txBody>
          <a:bodyPr/>
          <a:lstStyle/>
          <a:p>
            <a:fld id="{80D20D2A-847A-4535-8E8D-733FC130AB2C}" type="slidenum">
              <a:rPr lang="en-US" smtClean="0"/>
              <a:t>1</a:t>
            </a:fld>
            <a:endParaRPr lang="en-US"/>
          </a:p>
        </p:txBody>
      </p:sp>
    </p:spTree>
    <p:extLst>
      <p:ext uri="{BB962C8B-B14F-4D97-AF65-F5344CB8AC3E}">
        <p14:creationId xmlns:p14="http://schemas.microsoft.com/office/powerpoint/2010/main" val="2891159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2" name="Google Shape;152;p25"/>
          <p:cNvSpPr txBox="1">
            <a:spLocks noGrp="1"/>
          </p:cNvSpPr>
          <p:nvPr>
            <p:ph type="title"/>
          </p:nvPr>
        </p:nvSpPr>
        <p:spPr>
          <a:xfrm>
            <a:off x="134471" y="288275"/>
            <a:ext cx="57768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800" b="1" dirty="0">
                <a:latin typeface="Times New Roman" panose="02020603050405020304" pitchFamily="18" charset="0"/>
                <a:cs typeface="Times New Roman" panose="02020603050405020304" pitchFamily="18" charset="0"/>
              </a:rPr>
              <a:t>CNN</a:t>
            </a:r>
            <a:r>
              <a:rPr lang="en" b="1" dirty="0">
                <a:latin typeface="Times New Roman" panose="02020603050405020304" pitchFamily="18" charset="0"/>
                <a:cs typeface="Times New Roman" panose="02020603050405020304" pitchFamily="18" charset="0"/>
              </a:rPr>
              <a:t> Models</a:t>
            </a:r>
            <a:endParaRPr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C9FDE2E-75C6-D93A-BDEB-A0AD02B7D9D3}"/>
              </a:ext>
            </a:extLst>
          </p:cNvPr>
          <p:cNvSpPr>
            <a:spLocks noGrp="1"/>
          </p:cNvSpPr>
          <p:nvPr>
            <p:ph type="body" idx="1"/>
          </p:nvPr>
        </p:nvSpPr>
        <p:spPr/>
        <p:txBody>
          <a:bodyPr/>
          <a:lstStyle/>
          <a:p>
            <a:pPr>
              <a:buFont typeface="Wingdings" panose="05000000000000000000" pitchFamily="2" charset="2"/>
              <a:buChar char="§"/>
            </a:pPr>
            <a:r>
              <a:rPr lang="en-US" sz="1400" dirty="0">
                <a:solidFill>
                  <a:srgbClr val="09012B"/>
                </a:solidFill>
                <a:latin typeface="Times New Roman" panose="02020603050405020304" pitchFamily="18" charset="0"/>
                <a:cs typeface="Times New Roman" panose="02020603050405020304" pitchFamily="18" charset="0"/>
              </a:rPr>
              <a:t>Simple CNN model</a:t>
            </a:r>
          </a:p>
          <a:p>
            <a:pPr>
              <a:buFont typeface="Wingdings" panose="05000000000000000000" pitchFamily="2" charset="2"/>
              <a:buChar char="§"/>
            </a:pPr>
            <a:endParaRPr lang="en-US" sz="1400" dirty="0">
              <a:solidFill>
                <a:srgbClr val="09012B"/>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1400" dirty="0">
              <a:solidFill>
                <a:srgbClr val="09012B"/>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1400" dirty="0">
              <a:solidFill>
                <a:srgbClr val="09012B"/>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1400" dirty="0">
                <a:solidFill>
                  <a:srgbClr val="09012B"/>
                </a:solidFill>
                <a:latin typeface="Times New Roman" panose="02020603050405020304" pitchFamily="18" charset="0"/>
                <a:cs typeface="Times New Roman" panose="02020603050405020304" pitchFamily="18" charset="0"/>
              </a:rPr>
              <a:t>Deep CNN model</a:t>
            </a:r>
          </a:p>
          <a:p>
            <a:pPr lvl="1">
              <a:buFont typeface="Arial" panose="020B0604020202020204" pitchFamily="34" charset="0"/>
              <a:buChar char="•"/>
            </a:pPr>
            <a:r>
              <a:rPr lang="en-US" dirty="0">
                <a:solidFill>
                  <a:srgbClr val="09012B"/>
                </a:solidFill>
                <a:latin typeface="Times New Roman" panose="02020603050405020304" pitchFamily="18" charset="0"/>
                <a:cs typeface="Times New Roman" panose="02020603050405020304" pitchFamily="18" charset="0"/>
              </a:rPr>
              <a:t>Residual Network (</a:t>
            </a:r>
            <a:r>
              <a:rPr lang="en-US" dirty="0" err="1">
                <a:solidFill>
                  <a:srgbClr val="09012B"/>
                </a:solidFill>
                <a:latin typeface="Times New Roman" panose="02020603050405020304" pitchFamily="18" charset="0"/>
                <a:cs typeface="Times New Roman" panose="02020603050405020304" pitchFamily="18" charset="0"/>
              </a:rPr>
              <a:t>ResNet</a:t>
            </a:r>
            <a:r>
              <a:rPr lang="en-US" dirty="0">
                <a:solidFill>
                  <a:srgbClr val="09012B"/>
                </a:solidFill>
                <a:latin typeface="Times New Roman" panose="02020603050405020304" pitchFamily="18" charset="0"/>
                <a:cs typeface="Times New Roman" panose="02020603050405020304" pitchFamily="18" charset="0"/>
              </a:rPr>
              <a:t>)</a:t>
            </a:r>
          </a:p>
          <a:p>
            <a:pPr lvl="1"/>
            <a:endParaRPr lang="en-US" dirty="0"/>
          </a:p>
        </p:txBody>
      </p:sp>
      <p:pic>
        <p:nvPicPr>
          <p:cNvPr id="5" name="Picture 4" descr="A picture containing text, businesscard&#10;&#10;Description automatically generated">
            <a:extLst>
              <a:ext uri="{FF2B5EF4-FFF2-40B4-BE49-F238E27FC236}">
                <a16:creationId xmlns:a16="http://schemas.microsoft.com/office/drawing/2014/main" id="{935B7242-93E3-1DCD-D17E-2B6761652E97}"/>
              </a:ext>
            </a:extLst>
          </p:cNvPr>
          <p:cNvPicPr>
            <a:picLocks noChangeAspect="1"/>
          </p:cNvPicPr>
          <p:nvPr/>
        </p:nvPicPr>
        <p:blipFill>
          <a:blip r:embed="rId3"/>
          <a:stretch>
            <a:fillRect/>
          </a:stretch>
        </p:blipFill>
        <p:spPr>
          <a:xfrm>
            <a:off x="2232211" y="2860674"/>
            <a:ext cx="5727392" cy="2096807"/>
          </a:xfrm>
          <a:prstGeom prst="rect">
            <a:avLst/>
          </a:prstGeom>
        </p:spPr>
      </p:pic>
      <p:sp>
        <p:nvSpPr>
          <p:cNvPr id="6" name="TextBox 5">
            <a:extLst>
              <a:ext uri="{FF2B5EF4-FFF2-40B4-BE49-F238E27FC236}">
                <a16:creationId xmlns:a16="http://schemas.microsoft.com/office/drawing/2014/main" id="{321BAACF-3987-22A7-9C8A-578C05DDADE4}"/>
              </a:ext>
            </a:extLst>
          </p:cNvPr>
          <p:cNvSpPr txBox="1"/>
          <p:nvPr/>
        </p:nvSpPr>
        <p:spPr>
          <a:xfrm>
            <a:off x="797859" y="1691660"/>
            <a:ext cx="5882912" cy="307777"/>
          </a:xfrm>
          <a:prstGeom prst="rect">
            <a:avLst/>
          </a:prstGeom>
          <a:noFill/>
        </p:spPr>
        <p:txBody>
          <a:bodyPr wrap="square" rtlCol="0">
            <a:spAutoFit/>
          </a:bodyPr>
          <a:lstStyle/>
          <a:p>
            <a:r>
              <a:rPr lang="en-US" dirty="0"/>
              <a:t>INPUT -&gt; [Conv1D -&gt; ReLU -&gt; MaxPool1D]*2 -&gt; FC -&gt; ReLU -&gt; FC</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92" y="4728812"/>
            <a:ext cx="375805" cy="375805"/>
          </a:xfrm>
          <a:prstGeom prst="rect">
            <a:avLst/>
          </a:prstGeom>
        </p:spPr>
      </p:pic>
      <p:sp>
        <p:nvSpPr>
          <p:cNvPr id="9" name="Slide Number Placeholder 8"/>
          <p:cNvSpPr>
            <a:spLocks noGrp="1"/>
          </p:cNvSpPr>
          <p:nvPr>
            <p:ph type="sldNum" idx="12"/>
          </p:nvPr>
        </p:nvSpPr>
        <p:spPr/>
        <p:txBody>
          <a:bodyPr>
            <a:normAutofit fontScale="92500"/>
          </a:bodyPr>
          <a:lstStyle/>
          <a:p>
            <a:pPr marL="0" lvl="0" indent="0" algn="r" rtl="0">
              <a:spcBef>
                <a:spcPts val="0"/>
              </a:spcBef>
              <a:spcAft>
                <a:spcPts val="0"/>
              </a:spcAft>
              <a:buNone/>
            </a:pPr>
            <a:r>
              <a:rPr lang="en" dirty="0"/>
              <a:t>9 of 15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70" name="Google Shape;170;p26"/>
          <p:cNvSpPr txBox="1"/>
          <p:nvPr/>
        </p:nvSpPr>
        <p:spPr>
          <a:xfrm>
            <a:off x="4695775" y="3854900"/>
            <a:ext cx="400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3" name="Title 2">
            <a:extLst>
              <a:ext uri="{FF2B5EF4-FFF2-40B4-BE49-F238E27FC236}">
                <a16:creationId xmlns:a16="http://schemas.microsoft.com/office/drawing/2014/main" id="{8C074A55-0DCE-ED46-9623-B18A15428DB6}"/>
              </a:ext>
            </a:extLst>
          </p:cNvPr>
          <p:cNvSpPr>
            <a:spLocks noGrp="1"/>
          </p:cNvSpPr>
          <p:nvPr>
            <p:ph type="title"/>
          </p:nvPr>
        </p:nvSpPr>
        <p:spPr>
          <a:xfrm>
            <a:off x="0" y="0"/>
            <a:ext cx="8520600" cy="572700"/>
          </a:xfrm>
        </p:spPr>
        <p:txBody>
          <a:bodyPr>
            <a:normAutofit fontScale="90000"/>
          </a:bodyPr>
          <a:lstStyle/>
          <a:p>
            <a:r>
              <a:rPr lang="en-US" sz="2800" b="1" dirty="0">
                <a:latin typeface="Times New Roman" panose="02020603050405020304" pitchFamily="18" charset="0"/>
                <a:cs typeface="Times New Roman" panose="02020603050405020304" pitchFamily="18" charset="0"/>
              </a:rPr>
              <a:t>Experiments</a:t>
            </a:r>
            <a:r>
              <a:rPr lang="en-US" b="1" dirty="0">
                <a:latin typeface="Times New Roman" panose="02020603050405020304" pitchFamily="18" charset="0"/>
                <a:cs typeface="Times New Roman" panose="02020603050405020304" pitchFamily="18" charset="0"/>
              </a:rPr>
              <a:t> – Architectures and Results</a:t>
            </a:r>
          </a:p>
        </p:txBody>
      </p:sp>
      <p:sp>
        <p:nvSpPr>
          <p:cNvPr id="5" name="Text Placeholder 4">
            <a:extLst>
              <a:ext uri="{FF2B5EF4-FFF2-40B4-BE49-F238E27FC236}">
                <a16:creationId xmlns:a16="http://schemas.microsoft.com/office/drawing/2014/main" id="{B63B97C9-DE4C-4733-B787-7D1662E3AA0B}"/>
              </a:ext>
            </a:extLst>
          </p:cNvPr>
          <p:cNvSpPr>
            <a:spLocks noGrp="1"/>
          </p:cNvSpPr>
          <p:nvPr>
            <p:ph type="body" idx="1"/>
          </p:nvPr>
        </p:nvSpPr>
        <p:spPr>
          <a:xfrm>
            <a:off x="0" y="505600"/>
            <a:ext cx="8520600" cy="3416400"/>
          </a:xfrm>
        </p:spPr>
        <p:txBody>
          <a:bodyPr/>
          <a:lstStyle/>
          <a:p>
            <a:pPr>
              <a:buFont typeface="Wingdings" panose="05000000000000000000" pitchFamily="2" charset="2"/>
              <a:buChar char="§"/>
            </a:pPr>
            <a:r>
              <a:rPr lang="en-US" dirty="0">
                <a:solidFill>
                  <a:srgbClr val="09012B"/>
                </a:solidFill>
                <a:latin typeface="Times New Roman" panose="02020603050405020304" pitchFamily="18" charset="0"/>
                <a:cs typeface="Times New Roman" panose="02020603050405020304" pitchFamily="18" charset="0"/>
              </a:rPr>
              <a:t>Simple CNN model architecture:</a:t>
            </a:r>
          </a:p>
          <a:p>
            <a:pPr lvl="1">
              <a:buFont typeface="Arial" panose="020B0604020202020204" pitchFamily="34" charset="0"/>
              <a:buChar char="•"/>
            </a:pPr>
            <a:r>
              <a:rPr lang="en-US" dirty="0">
                <a:solidFill>
                  <a:srgbClr val="09012B"/>
                </a:solidFill>
                <a:latin typeface="Times New Roman" panose="02020603050405020304" pitchFamily="18" charset="0"/>
                <a:cs typeface="Times New Roman" panose="02020603050405020304" pitchFamily="18" charset="0"/>
              </a:rPr>
              <a:t>Two convolutional and two pooling layers with FC layers</a:t>
            </a:r>
          </a:p>
          <a:p>
            <a:pPr lvl="2">
              <a:buFont typeface="Arial" panose="020B0604020202020204" pitchFamily="34" charset="0"/>
              <a:buChar char="•"/>
            </a:pPr>
            <a:r>
              <a:rPr lang="en-US" dirty="0">
                <a:solidFill>
                  <a:srgbClr val="09012B"/>
                </a:solidFill>
                <a:latin typeface="Times New Roman" panose="02020603050405020304" pitchFamily="18" charset="0"/>
                <a:cs typeface="Times New Roman" panose="02020603050405020304" pitchFamily="18" charset="0"/>
              </a:rPr>
              <a:t>Number of filters – [32, 64]</a:t>
            </a:r>
          </a:p>
          <a:p>
            <a:pPr lvl="2">
              <a:buFont typeface="Arial" panose="020B0604020202020204" pitchFamily="34" charset="0"/>
              <a:buChar char="•"/>
            </a:pPr>
            <a:r>
              <a:rPr lang="en-US" dirty="0">
                <a:solidFill>
                  <a:srgbClr val="09012B"/>
                </a:solidFill>
                <a:latin typeface="Times New Roman" panose="02020603050405020304" pitchFamily="18" charset="0"/>
                <a:cs typeface="Times New Roman" panose="02020603050405020304" pitchFamily="18" charset="0"/>
              </a:rPr>
              <a:t>Kernel size – [8, 5]</a:t>
            </a:r>
          </a:p>
          <a:p>
            <a:pPr lvl="2">
              <a:buFont typeface="Arial" panose="020B0604020202020204" pitchFamily="34" charset="0"/>
              <a:buChar char="•"/>
            </a:pPr>
            <a:r>
              <a:rPr lang="en-US" dirty="0">
                <a:solidFill>
                  <a:srgbClr val="09012B"/>
                </a:solidFill>
                <a:latin typeface="Times New Roman" panose="02020603050405020304" pitchFamily="18" charset="0"/>
                <a:cs typeface="Times New Roman" panose="02020603050405020304" pitchFamily="18" charset="0"/>
              </a:rPr>
              <a:t>Pooling size - 2</a:t>
            </a:r>
          </a:p>
          <a:p>
            <a:pPr lvl="1">
              <a:buFont typeface="Arial" panose="020B0604020202020204" pitchFamily="34" charset="0"/>
              <a:buChar char="•"/>
            </a:pPr>
            <a:r>
              <a:rPr lang="en-US" dirty="0">
                <a:solidFill>
                  <a:srgbClr val="09012B"/>
                </a:solidFill>
                <a:latin typeface="Times New Roman" panose="02020603050405020304" pitchFamily="18" charset="0"/>
                <a:cs typeface="Times New Roman" panose="02020603050405020304" pitchFamily="18" charset="0"/>
              </a:rPr>
              <a:t>Optimizer – Adam</a:t>
            </a:r>
          </a:p>
          <a:p>
            <a:pPr lvl="1">
              <a:buFont typeface="Arial" panose="020B0604020202020204" pitchFamily="34" charset="0"/>
              <a:buChar char="•"/>
            </a:pPr>
            <a:r>
              <a:rPr lang="en-US" dirty="0">
                <a:solidFill>
                  <a:srgbClr val="09012B"/>
                </a:solidFill>
                <a:latin typeface="Times New Roman" panose="02020603050405020304" pitchFamily="18" charset="0"/>
                <a:cs typeface="Times New Roman" panose="02020603050405020304" pitchFamily="18" charset="0"/>
              </a:rPr>
              <a:t>Loss – MSE</a:t>
            </a:r>
          </a:p>
          <a:p>
            <a:pPr>
              <a:buFont typeface="Wingdings" panose="05000000000000000000" pitchFamily="2" charset="2"/>
              <a:buChar char="§"/>
            </a:pPr>
            <a:r>
              <a:rPr lang="en-US" dirty="0" err="1">
                <a:solidFill>
                  <a:srgbClr val="09012B"/>
                </a:solidFill>
                <a:latin typeface="Times New Roman" panose="02020603050405020304" pitchFamily="18" charset="0"/>
                <a:cs typeface="Times New Roman" panose="02020603050405020304" pitchFamily="18" charset="0"/>
              </a:rPr>
              <a:t>ResNet</a:t>
            </a:r>
            <a:r>
              <a:rPr lang="en-US" dirty="0">
                <a:solidFill>
                  <a:srgbClr val="09012B"/>
                </a:solidFill>
                <a:latin typeface="Times New Roman" panose="02020603050405020304" pitchFamily="18" charset="0"/>
                <a:cs typeface="Times New Roman" panose="02020603050405020304" pitchFamily="18" charset="0"/>
              </a:rPr>
              <a:t> Architecture:</a:t>
            </a:r>
          </a:p>
          <a:p>
            <a:pPr lvl="1">
              <a:buFont typeface="Arial" panose="020B0604020202020204" pitchFamily="34" charset="0"/>
              <a:buChar char="•"/>
            </a:pPr>
            <a:r>
              <a:rPr lang="en-US" dirty="0">
                <a:solidFill>
                  <a:srgbClr val="09012B"/>
                </a:solidFill>
                <a:latin typeface="Times New Roman" panose="02020603050405020304" pitchFamily="18" charset="0"/>
                <a:cs typeface="Times New Roman" panose="02020603050405020304" pitchFamily="18" charset="0"/>
              </a:rPr>
              <a:t>Three residual blocks with 3 convolutional layers in each block</a:t>
            </a:r>
          </a:p>
        </p:txBody>
      </p:sp>
      <p:pic>
        <p:nvPicPr>
          <p:cNvPr id="11" name="Picture 10" descr="Chart, scatter chart&#10;&#10;Description automatically generated">
            <a:extLst>
              <a:ext uri="{FF2B5EF4-FFF2-40B4-BE49-F238E27FC236}">
                <a16:creationId xmlns:a16="http://schemas.microsoft.com/office/drawing/2014/main" id="{5C13318A-A670-88ED-FB4B-7161065311C6}"/>
              </a:ext>
            </a:extLst>
          </p:cNvPr>
          <p:cNvPicPr>
            <a:picLocks noChangeAspect="1"/>
          </p:cNvPicPr>
          <p:nvPr/>
        </p:nvPicPr>
        <p:blipFill>
          <a:blip r:embed="rId3"/>
          <a:stretch>
            <a:fillRect/>
          </a:stretch>
        </p:blipFill>
        <p:spPr>
          <a:xfrm>
            <a:off x="6545257" y="3406591"/>
            <a:ext cx="2475640" cy="1643958"/>
          </a:xfrm>
          <a:prstGeom prst="rect">
            <a:avLst/>
          </a:prstGeom>
        </p:spPr>
      </p:pic>
      <p:pic>
        <p:nvPicPr>
          <p:cNvPr id="15" name="Picture 14" descr="Table&#10;&#10;Description automatically generated">
            <a:extLst>
              <a:ext uri="{FF2B5EF4-FFF2-40B4-BE49-F238E27FC236}">
                <a16:creationId xmlns:a16="http://schemas.microsoft.com/office/drawing/2014/main" id="{99BEDB1E-D54E-1D4D-67DC-D5B9C879B727}"/>
              </a:ext>
            </a:extLst>
          </p:cNvPr>
          <p:cNvPicPr>
            <a:picLocks noChangeAspect="1"/>
          </p:cNvPicPr>
          <p:nvPr/>
        </p:nvPicPr>
        <p:blipFill>
          <a:blip r:embed="rId4"/>
          <a:stretch>
            <a:fillRect/>
          </a:stretch>
        </p:blipFill>
        <p:spPr>
          <a:xfrm>
            <a:off x="5936153" y="489002"/>
            <a:ext cx="2998297" cy="1178596"/>
          </a:xfrm>
          <a:prstGeom prst="rect">
            <a:avLst/>
          </a:prstGeom>
        </p:spPr>
      </p:pic>
      <p:pic>
        <p:nvPicPr>
          <p:cNvPr id="13" name="Picture 12" descr="Chart, histogram&#10;&#10;Description automatically generated">
            <a:extLst>
              <a:ext uri="{FF2B5EF4-FFF2-40B4-BE49-F238E27FC236}">
                <a16:creationId xmlns:a16="http://schemas.microsoft.com/office/drawing/2014/main" id="{C18DF272-9A45-EA31-DFBB-CA53A1036C39}"/>
              </a:ext>
            </a:extLst>
          </p:cNvPr>
          <p:cNvPicPr>
            <a:picLocks noChangeAspect="1"/>
          </p:cNvPicPr>
          <p:nvPr/>
        </p:nvPicPr>
        <p:blipFill rotWithShape="1">
          <a:blip r:embed="rId5"/>
          <a:srcRect l="984" t="1425" r="1342" b="1031"/>
          <a:stretch/>
        </p:blipFill>
        <p:spPr>
          <a:xfrm>
            <a:off x="6569075" y="1787525"/>
            <a:ext cx="2365375" cy="1574800"/>
          </a:xfrm>
          <a:prstGeom prst="rect">
            <a:avLst/>
          </a:prstGeom>
        </p:spPr>
      </p:pic>
      <p:pic>
        <p:nvPicPr>
          <p:cNvPr id="17" name="Picture 16" descr="Graphical user interface, shape&#10;&#10;Description automatically generated">
            <a:extLst>
              <a:ext uri="{FF2B5EF4-FFF2-40B4-BE49-F238E27FC236}">
                <a16:creationId xmlns:a16="http://schemas.microsoft.com/office/drawing/2014/main" id="{BEB5E022-C23D-91A4-6293-5E3B96AF9DBD}"/>
              </a:ext>
            </a:extLst>
          </p:cNvPr>
          <p:cNvPicPr>
            <a:picLocks noChangeAspect="1"/>
          </p:cNvPicPr>
          <p:nvPr/>
        </p:nvPicPr>
        <p:blipFill>
          <a:blip r:embed="rId6"/>
          <a:stretch>
            <a:fillRect/>
          </a:stretch>
        </p:blipFill>
        <p:spPr>
          <a:xfrm>
            <a:off x="596275" y="3053713"/>
            <a:ext cx="5631817" cy="1955568"/>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192" y="4728812"/>
            <a:ext cx="375805" cy="375805"/>
          </a:xfrm>
          <a:prstGeom prst="rect">
            <a:avLst/>
          </a:prstGeom>
        </p:spPr>
      </p:pic>
      <p:sp>
        <p:nvSpPr>
          <p:cNvPr id="7" name="Slide Number Placeholder 6"/>
          <p:cNvSpPr>
            <a:spLocks noGrp="1"/>
          </p:cNvSpPr>
          <p:nvPr>
            <p:ph type="sldNum" idx="12"/>
          </p:nvPr>
        </p:nvSpPr>
        <p:spPr>
          <a:xfrm>
            <a:off x="8061640" y="35485"/>
            <a:ext cx="548700" cy="393600"/>
          </a:xfrm>
        </p:spPr>
        <p:txBody>
          <a:bodyPr>
            <a:normAutofit fontScale="77500" lnSpcReduction="20000"/>
          </a:bodyPr>
          <a:lstStyle/>
          <a:p>
            <a:pPr marL="0" lvl="0" indent="0" algn="r" rtl="0">
              <a:spcBef>
                <a:spcPts val="0"/>
              </a:spcBef>
              <a:spcAft>
                <a:spcPts val="0"/>
              </a:spcAft>
              <a:buNone/>
            </a:pPr>
            <a:r>
              <a:rPr lang="en" dirty="0"/>
              <a:t>10 of 15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C638-3BD2-4B01-80BC-E19D5ACC9ABE}"/>
              </a:ext>
            </a:extLst>
          </p:cNvPr>
          <p:cNvSpPr>
            <a:spLocks noGrp="1"/>
          </p:cNvSpPr>
          <p:nvPr>
            <p:ph type="title"/>
          </p:nvPr>
        </p:nvSpPr>
        <p:spPr>
          <a:xfrm>
            <a:off x="311700" y="106927"/>
            <a:ext cx="8520600" cy="572700"/>
          </a:xfrm>
        </p:spPr>
        <p:txBody>
          <a:bodyPr>
            <a:normAutofit/>
          </a:bodyPr>
          <a:lstStyle/>
          <a:p>
            <a:r>
              <a:rPr lang="en-US" sz="2500" b="1" dirty="0">
                <a:latin typeface="Times New Roman" panose="02020603050405020304" pitchFamily="18" charset="0"/>
                <a:cs typeface="Times New Roman" panose="02020603050405020304" pitchFamily="18" charset="0"/>
              </a:rPr>
              <a:t>Methods applied: RNN</a:t>
            </a:r>
          </a:p>
        </p:txBody>
      </p:sp>
      <p:sp>
        <p:nvSpPr>
          <p:cNvPr id="4" name="TextBox 3">
            <a:extLst>
              <a:ext uri="{FF2B5EF4-FFF2-40B4-BE49-F238E27FC236}">
                <a16:creationId xmlns:a16="http://schemas.microsoft.com/office/drawing/2014/main" id="{E13D0D2F-D5BE-49D7-B83B-02CFEADACC77}"/>
              </a:ext>
            </a:extLst>
          </p:cNvPr>
          <p:cNvSpPr txBox="1"/>
          <p:nvPr/>
        </p:nvSpPr>
        <p:spPr>
          <a:xfrm>
            <a:off x="76200" y="1101175"/>
            <a:ext cx="3564173" cy="32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Keeps most relevant portion of history in its memory</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Prevents vanishing gradient problem (gated structure)</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LSTM performed better among all the popular RNNS </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LSTM: </a:t>
            </a:r>
            <a:r>
              <a:rPr lang="en-US" dirty="0">
                <a:effectLst/>
                <a:latin typeface="Times New Roman" panose="02020603050405020304" pitchFamily="18" charset="0"/>
                <a:ea typeface="Calibri" panose="020F0502020204030204" pitchFamily="34" charset="0"/>
              </a:rPr>
              <a:t>high accuracy, robustness, parallel computation ability and the capacity to fully understand the complex non-linear property</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A9CFE5B-3B31-4B72-AB7D-DC3C6DD09E22}"/>
              </a:ext>
            </a:extLst>
          </p:cNvPr>
          <p:cNvSpPr txBox="1"/>
          <p:nvPr/>
        </p:nvSpPr>
        <p:spPr>
          <a:xfrm>
            <a:off x="311700" y="757002"/>
            <a:ext cx="3538001"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Why LSTM?</a:t>
            </a:r>
          </a:p>
        </p:txBody>
      </p:sp>
      <p:pic>
        <p:nvPicPr>
          <p:cNvPr id="7" name="Picture 6">
            <a:extLst>
              <a:ext uri="{FF2B5EF4-FFF2-40B4-BE49-F238E27FC236}">
                <a16:creationId xmlns:a16="http://schemas.microsoft.com/office/drawing/2014/main" id="{FFD4DF9B-E14A-4C5D-B094-BB114155C54B}"/>
              </a:ext>
            </a:extLst>
          </p:cNvPr>
          <p:cNvPicPr>
            <a:picLocks noChangeAspect="1"/>
          </p:cNvPicPr>
          <p:nvPr/>
        </p:nvPicPr>
        <p:blipFill>
          <a:blip r:embed="rId2"/>
          <a:stretch>
            <a:fillRect/>
          </a:stretch>
        </p:blipFill>
        <p:spPr>
          <a:xfrm>
            <a:off x="5025647" y="1745631"/>
            <a:ext cx="2947645" cy="3116772"/>
          </a:xfrm>
          <a:prstGeom prst="rect">
            <a:avLst/>
          </a:prstGeom>
        </p:spPr>
      </p:pic>
      <p:sp>
        <p:nvSpPr>
          <p:cNvPr id="8" name="TextBox 7">
            <a:extLst>
              <a:ext uri="{FF2B5EF4-FFF2-40B4-BE49-F238E27FC236}">
                <a16:creationId xmlns:a16="http://schemas.microsoft.com/office/drawing/2014/main" id="{C7101D43-38B5-47AD-9C88-9D57DA30B610}"/>
              </a:ext>
            </a:extLst>
          </p:cNvPr>
          <p:cNvSpPr txBox="1"/>
          <p:nvPr/>
        </p:nvSpPr>
        <p:spPr>
          <a:xfrm>
            <a:off x="166977" y="4635610"/>
            <a:ext cx="4405023" cy="553998"/>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Ref: </a:t>
            </a:r>
            <a:r>
              <a:rPr lang="en-US" sz="1000" b="0" i="0" dirty="0" err="1">
                <a:solidFill>
                  <a:srgbClr val="222222"/>
                </a:solidFill>
                <a:effectLst/>
                <a:latin typeface="Times New Roman" panose="02020603050405020304" pitchFamily="18" charset="0"/>
                <a:cs typeface="Times New Roman" panose="02020603050405020304" pitchFamily="18" charset="0"/>
              </a:rPr>
              <a:t>Harrou</a:t>
            </a:r>
            <a:r>
              <a:rPr lang="en-US" sz="1000" b="0" i="0" dirty="0">
                <a:solidFill>
                  <a:srgbClr val="222222"/>
                </a:solidFill>
                <a:effectLst/>
                <a:latin typeface="Times New Roman" panose="02020603050405020304" pitchFamily="18" charset="0"/>
                <a:cs typeface="Times New Roman" panose="02020603050405020304" pitchFamily="18" charset="0"/>
              </a:rPr>
              <a:t>, F., Kadri, F., &amp; Sun, Y. (2020). Forecasting of photovoltaic solar power production using LSTM approach. </a:t>
            </a:r>
            <a:r>
              <a:rPr lang="en-US" sz="1000" b="0" i="1" dirty="0">
                <a:solidFill>
                  <a:srgbClr val="222222"/>
                </a:solidFill>
                <a:effectLst/>
                <a:latin typeface="Times New Roman" panose="02020603050405020304" pitchFamily="18" charset="0"/>
                <a:cs typeface="Times New Roman" panose="02020603050405020304" pitchFamily="18" charset="0"/>
              </a:rPr>
              <a:t>Advanced Statistical Modeling, Forecasting, and Fault Detection in Renewable Energy Systems</a:t>
            </a:r>
            <a:r>
              <a:rPr lang="en-US" sz="1000" b="0" i="0" dirty="0">
                <a:solidFill>
                  <a:srgbClr val="222222"/>
                </a:solidFill>
                <a:effectLst/>
                <a:latin typeface="Times New Roman" panose="02020603050405020304" pitchFamily="18" charset="0"/>
                <a:cs typeface="Times New Roman" panose="02020603050405020304" pitchFamily="18" charset="0"/>
              </a:rPr>
              <a:t>, 3.</a:t>
            </a:r>
            <a:endParaRPr lang="en-US" sz="10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E8DE57A7-FB02-4D07-A6DB-E470A24F6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098" y="151325"/>
            <a:ext cx="2327148" cy="15499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4397" y="4724706"/>
            <a:ext cx="375805" cy="375805"/>
          </a:xfrm>
          <a:prstGeom prst="rect">
            <a:avLst/>
          </a:prstGeom>
        </p:spPr>
      </p:pic>
      <p:sp>
        <p:nvSpPr>
          <p:cNvPr id="11" name="Slide Number Placeholder 10"/>
          <p:cNvSpPr>
            <a:spLocks noGrp="1"/>
          </p:cNvSpPr>
          <p:nvPr>
            <p:ph type="sldNum" idx="12"/>
          </p:nvPr>
        </p:nvSpPr>
        <p:spPr>
          <a:xfrm>
            <a:off x="8370047" y="29552"/>
            <a:ext cx="548700" cy="393600"/>
          </a:xfrm>
        </p:spPr>
        <p:txBody>
          <a:bodyPr>
            <a:normAutofit fontScale="92500"/>
          </a:bodyPr>
          <a:lstStyle/>
          <a:p>
            <a:pPr marL="0" lvl="0" indent="0" algn="r" rtl="0">
              <a:spcBef>
                <a:spcPts val="0"/>
              </a:spcBef>
              <a:spcAft>
                <a:spcPts val="0"/>
              </a:spcAft>
              <a:buNone/>
            </a:pPr>
            <a:r>
              <a:rPr lang="en" dirty="0"/>
              <a:t>11 of 15</a:t>
            </a:r>
          </a:p>
        </p:txBody>
      </p:sp>
    </p:spTree>
    <p:extLst>
      <p:ext uri="{BB962C8B-B14F-4D97-AF65-F5344CB8AC3E}">
        <p14:creationId xmlns:p14="http://schemas.microsoft.com/office/powerpoint/2010/main" val="2816295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0CCFC53-BF70-40A2-A08D-FC9D22729227}"/>
              </a:ext>
            </a:extLst>
          </p:cNvPr>
          <p:cNvGrpSpPr/>
          <p:nvPr/>
        </p:nvGrpSpPr>
        <p:grpSpPr>
          <a:xfrm>
            <a:off x="6058251" y="344920"/>
            <a:ext cx="1672585" cy="4534212"/>
            <a:chOff x="3732823" y="69372"/>
            <a:chExt cx="2111386" cy="5017751"/>
          </a:xfrm>
          <a:solidFill>
            <a:srgbClr val="0070C0"/>
          </a:solidFill>
        </p:grpSpPr>
        <p:sp>
          <p:nvSpPr>
            <p:cNvPr id="5" name="Rectangle 4">
              <a:extLst>
                <a:ext uri="{FF2B5EF4-FFF2-40B4-BE49-F238E27FC236}">
                  <a16:creationId xmlns:a16="http://schemas.microsoft.com/office/drawing/2014/main" id="{7AC117DE-5321-4DA8-AA2C-DF1ABA187000}"/>
                </a:ext>
              </a:extLst>
            </p:cNvPr>
            <p:cNvSpPr/>
            <p:nvPr/>
          </p:nvSpPr>
          <p:spPr>
            <a:xfrm>
              <a:off x="3732823" y="69372"/>
              <a:ext cx="1371600" cy="565251"/>
            </a:xfrm>
            <a:prstGeom prst="rect">
              <a:avLst/>
            </a:prstGeom>
            <a:grpFill/>
            <a:scene3d>
              <a:camera prst="orthographicFront"/>
              <a:lightRig rig="threePt" dir="t"/>
            </a:scene3d>
            <a:sp3d>
              <a:bevelT/>
            </a:sp3d>
          </p:spPr>
          <p:style>
            <a:lnRef idx="3">
              <a:schemeClr val="lt1"/>
            </a:lnRef>
            <a:fillRef idx="1">
              <a:schemeClr val="accent3"/>
            </a:fillRef>
            <a:effectRef idx="1">
              <a:schemeClr val="accent3"/>
            </a:effectRef>
            <a:fontRef idx="minor">
              <a:schemeClr val="lt1"/>
            </a:fontRef>
          </p:style>
          <p:txBody>
            <a:bodyPr rtlCol="0" anchor="ctr"/>
            <a:lstStyle/>
            <a:p>
              <a:pPr algn="ctr"/>
              <a:r>
                <a:rPr lang="en-US" sz="900" b="1" dirty="0">
                  <a:latin typeface="Times New Roman" panose="02020603050405020304" pitchFamily="18" charset="0"/>
                  <a:cs typeface="Times New Roman" panose="02020603050405020304" pitchFamily="18" charset="0"/>
                </a:rPr>
                <a:t>256 layers LSTM (tanh)</a:t>
              </a:r>
            </a:p>
          </p:txBody>
        </p:sp>
        <p:sp>
          <p:nvSpPr>
            <p:cNvPr id="7" name="Rectangle 6">
              <a:extLst>
                <a:ext uri="{FF2B5EF4-FFF2-40B4-BE49-F238E27FC236}">
                  <a16:creationId xmlns:a16="http://schemas.microsoft.com/office/drawing/2014/main" id="{F62FDBFD-DC13-4071-B73F-F988AAAC45FF}"/>
                </a:ext>
              </a:extLst>
            </p:cNvPr>
            <p:cNvSpPr/>
            <p:nvPr/>
          </p:nvSpPr>
          <p:spPr>
            <a:xfrm>
              <a:off x="3732823" y="973393"/>
              <a:ext cx="1371600" cy="565251"/>
            </a:xfrm>
            <a:prstGeom prst="rect">
              <a:avLst/>
            </a:prstGeom>
            <a:grpFill/>
            <a:scene3d>
              <a:camera prst="orthographicFront"/>
              <a:lightRig rig="threePt" dir="t"/>
            </a:scene3d>
            <a:sp3d>
              <a:bevelT/>
            </a:sp3d>
          </p:spPr>
          <p:style>
            <a:lnRef idx="3">
              <a:schemeClr val="lt1"/>
            </a:lnRef>
            <a:fillRef idx="1">
              <a:schemeClr val="accent3"/>
            </a:fillRef>
            <a:effectRef idx="1">
              <a:schemeClr val="accent3"/>
            </a:effectRef>
            <a:fontRef idx="minor">
              <a:schemeClr val="lt1"/>
            </a:fontRef>
          </p:style>
          <p:txBody>
            <a:bodyPr rtlCol="0" anchor="ctr"/>
            <a:lstStyle/>
            <a:p>
              <a:pPr algn="ctr"/>
              <a:r>
                <a:rPr lang="en-US" sz="900" b="1" dirty="0">
                  <a:latin typeface="Times New Roman" panose="02020603050405020304" pitchFamily="18" charset="0"/>
                  <a:cs typeface="Times New Roman" panose="02020603050405020304" pitchFamily="18" charset="0"/>
                </a:rPr>
                <a:t>512 layers LSTM (</a:t>
              </a:r>
              <a:r>
                <a:rPr lang="en-US" sz="900" b="1" dirty="0" err="1">
                  <a:latin typeface="Times New Roman" panose="02020603050405020304" pitchFamily="18" charset="0"/>
                  <a:cs typeface="Times New Roman" panose="02020603050405020304" pitchFamily="18" charset="0"/>
                </a:rPr>
                <a:t>relu</a:t>
              </a:r>
              <a:r>
                <a:rPr lang="en-US" sz="900" b="1" dirty="0">
                  <a:latin typeface="Times New Roman" panose="02020603050405020304" pitchFamily="18" charset="0"/>
                  <a:cs typeface="Times New Roman" panose="02020603050405020304" pitchFamily="18" charset="0"/>
                </a:rPr>
                <a:t>)</a:t>
              </a:r>
            </a:p>
          </p:txBody>
        </p:sp>
        <p:sp>
          <p:nvSpPr>
            <p:cNvPr id="8" name="Rectangle 7">
              <a:extLst>
                <a:ext uri="{FF2B5EF4-FFF2-40B4-BE49-F238E27FC236}">
                  <a16:creationId xmlns:a16="http://schemas.microsoft.com/office/drawing/2014/main" id="{4ED69419-4C10-4E78-8595-9E5CC212BE5C}"/>
                </a:ext>
              </a:extLst>
            </p:cNvPr>
            <p:cNvSpPr/>
            <p:nvPr/>
          </p:nvSpPr>
          <p:spPr>
            <a:xfrm>
              <a:off x="3732823" y="1671022"/>
              <a:ext cx="1371600" cy="452201"/>
            </a:xfrm>
            <a:prstGeom prst="rect">
              <a:avLst/>
            </a:prstGeom>
            <a:grp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900" b="1" dirty="0">
                  <a:latin typeface="Times New Roman" panose="02020603050405020304" pitchFamily="18" charset="0"/>
                  <a:cs typeface="Times New Roman" panose="02020603050405020304" pitchFamily="18" charset="0"/>
                </a:rPr>
                <a:t>512 layers Dense (</a:t>
              </a:r>
              <a:r>
                <a:rPr lang="en-US" sz="900" b="1" dirty="0" err="1">
                  <a:latin typeface="Times New Roman" panose="02020603050405020304" pitchFamily="18" charset="0"/>
                  <a:cs typeface="Times New Roman" panose="02020603050405020304" pitchFamily="18" charset="0"/>
                </a:rPr>
                <a:t>relu</a:t>
              </a:r>
              <a:r>
                <a:rPr lang="en-US" sz="900" b="1" dirty="0">
                  <a:latin typeface="Times New Roman" panose="02020603050405020304" pitchFamily="18" charset="0"/>
                  <a:cs typeface="Times New Roman" panose="02020603050405020304" pitchFamily="18" charset="0"/>
                </a:rPr>
                <a:t>)</a:t>
              </a:r>
            </a:p>
          </p:txBody>
        </p:sp>
        <p:sp>
          <p:nvSpPr>
            <p:cNvPr id="9" name="Rectangle 8">
              <a:extLst>
                <a:ext uri="{FF2B5EF4-FFF2-40B4-BE49-F238E27FC236}">
                  <a16:creationId xmlns:a16="http://schemas.microsoft.com/office/drawing/2014/main" id="{2EA6E0D2-8D32-470C-ADEC-FE15D9637F01}"/>
                </a:ext>
              </a:extLst>
            </p:cNvPr>
            <p:cNvSpPr/>
            <p:nvPr/>
          </p:nvSpPr>
          <p:spPr>
            <a:xfrm>
              <a:off x="3732823" y="2229604"/>
              <a:ext cx="1371600" cy="452201"/>
            </a:xfrm>
            <a:prstGeom prst="rect">
              <a:avLst/>
            </a:prstGeom>
            <a:grp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900" b="1" dirty="0">
                  <a:latin typeface="Times New Roman" panose="02020603050405020304" pitchFamily="18" charset="0"/>
                  <a:cs typeface="Times New Roman" panose="02020603050405020304" pitchFamily="18" charset="0"/>
                </a:rPr>
                <a:t>256 layers Dense (tanh)</a:t>
              </a:r>
            </a:p>
          </p:txBody>
        </p:sp>
        <p:sp>
          <p:nvSpPr>
            <p:cNvPr id="10" name="Rectangle 9">
              <a:extLst>
                <a:ext uri="{FF2B5EF4-FFF2-40B4-BE49-F238E27FC236}">
                  <a16:creationId xmlns:a16="http://schemas.microsoft.com/office/drawing/2014/main" id="{F2620D08-3218-44EB-B74B-2E3ACEED269B}"/>
                </a:ext>
              </a:extLst>
            </p:cNvPr>
            <p:cNvSpPr/>
            <p:nvPr/>
          </p:nvSpPr>
          <p:spPr>
            <a:xfrm>
              <a:off x="3732823" y="2875524"/>
              <a:ext cx="1371600" cy="452201"/>
            </a:xfrm>
            <a:prstGeom prst="rect">
              <a:avLst/>
            </a:prstGeom>
            <a:grp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900" b="1" dirty="0">
                  <a:latin typeface="Times New Roman" panose="02020603050405020304" pitchFamily="18" charset="0"/>
                  <a:cs typeface="Times New Roman" panose="02020603050405020304" pitchFamily="18" charset="0"/>
                </a:rPr>
                <a:t>128 layers Dense (tanh)</a:t>
              </a:r>
            </a:p>
          </p:txBody>
        </p:sp>
        <p:sp>
          <p:nvSpPr>
            <p:cNvPr id="11" name="Rectangle 10">
              <a:extLst>
                <a:ext uri="{FF2B5EF4-FFF2-40B4-BE49-F238E27FC236}">
                  <a16:creationId xmlns:a16="http://schemas.microsoft.com/office/drawing/2014/main" id="{E7169E66-47C3-4FAD-8987-2D3018D139BC}"/>
                </a:ext>
              </a:extLst>
            </p:cNvPr>
            <p:cNvSpPr/>
            <p:nvPr/>
          </p:nvSpPr>
          <p:spPr>
            <a:xfrm>
              <a:off x="3732823" y="3461500"/>
              <a:ext cx="1371600" cy="452201"/>
            </a:xfrm>
            <a:prstGeom prst="rect">
              <a:avLst/>
            </a:prstGeom>
            <a:grp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900" b="1" dirty="0">
                  <a:latin typeface="Times New Roman" panose="02020603050405020304" pitchFamily="18" charset="0"/>
                  <a:cs typeface="Times New Roman" panose="02020603050405020304" pitchFamily="18" charset="0"/>
                </a:rPr>
                <a:t>64 layers Dense (tanh)</a:t>
              </a:r>
            </a:p>
          </p:txBody>
        </p:sp>
        <p:sp>
          <p:nvSpPr>
            <p:cNvPr id="12" name="Rectangle 11">
              <a:extLst>
                <a:ext uri="{FF2B5EF4-FFF2-40B4-BE49-F238E27FC236}">
                  <a16:creationId xmlns:a16="http://schemas.microsoft.com/office/drawing/2014/main" id="{6F817EA2-2572-4AFF-82CD-2DF783A874D9}"/>
                </a:ext>
              </a:extLst>
            </p:cNvPr>
            <p:cNvSpPr/>
            <p:nvPr/>
          </p:nvSpPr>
          <p:spPr>
            <a:xfrm>
              <a:off x="3732823" y="4056337"/>
              <a:ext cx="1371600" cy="452201"/>
            </a:xfrm>
            <a:prstGeom prst="rect">
              <a:avLst/>
            </a:prstGeom>
            <a:grp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900" b="1" dirty="0">
                  <a:latin typeface="Times New Roman" panose="02020603050405020304" pitchFamily="18" charset="0"/>
                  <a:cs typeface="Times New Roman" panose="02020603050405020304" pitchFamily="18" charset="0"/>
                </a:rPr>
                <a:t>32 layers Dense (</a:t>
              </a:r>
              <a:r>
                <a:rPr lang="en-US" sz="900" b="1" dirty="0" err="1">
                  <a:latin typeface="Times New Roman" panose="02020603050405020304" pitchFamily="18" charset="0"/>
                  <a:cs typeface="Times New Roman" panose="02020603050405020304" pitchFamily="18" charset="0"/>
                </a:rPr>
                <a:t>relu</a:t>
              </a:r>
              <a:r>
                <a:rPr lang="en-US" sz="900" b="1" dirty="0">
                  <a:latin typeface="Times New Roman" panose="02020603050405020304" pitchFamily="18" charset="0"/>
                  <a:cs typeface="Times New Roman" panose="02020603050405020304" pitchFamily="18" charset="0"/>
                </a:rPr>
                <a:t>)</a:t>
              </a:r>
            </a:p>
          </p:txBody>
        </p:sp>
        <p:sp>
          <p:nvSpPr>
            <p:cNvPr id="13" name="Rectangle 12">
              <a:extLst>
                <a:ext uri="{FF2B5EF4-FFF2-40B4-BE49-F238E27FC236}">
                  <a16:creationId xmlns:a16="http://schemas.microsoft.com/office/drawing/2014/main" id="{678A7F4C-D96B-4998-89B9-4856CABC4715}"/>
                </a:ext>
              </a:extLst>
            </p:cNvPr>
            <p:cNvSpPr/>
            <p:nvPr/>
          </p:nvSpPr>
          <p:spPr>
            <a:xfrm>
              <a:off x="3732823" y="4634922"/>
              <a:ext cx="1371600" cy="452201"/>
            </a:xfrm>
            <a:prstGeom prst="rect">
              <a:avLst/>
            </a:prstGeom>
            <a:grp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900" b="1" dirty="0">
                  <a:latin typeface="Times New Roman" panose="02020603050405020304" pitchFamily="18" charset="0"/>
                  <a:cs typeface="Times New Roman" panose="02020603050405020304" pitchFamily="18" charset="0"/>
                </a:rPr>
                <a:t>18 layers Dense (linear)</a:t>
              </a:r>
            </a:p>
          </p:txBody>
        </p:sp>
        <p:sp>
          <p:nvSpPr>
            <p:cNvPr id="6" name="Arrow: Down 5">
              <a:extLst>
                <a:ext uri="{FF2B5EF4-FFF2-40B4-BE49-F238E27FC236}">
                  <a16:creationId xmlns:a16="http://schemas.microsoft.com/office/drawing/2014/main" id="{7C13BD8B-AEE4-4BB3-9FEB-B147ECEFEAC8}"/>
                </a:ext>
              </a:extLst>
            </p:cNvPr>
            <p:cNvSpPr/>
            <p:nvPr/>
          </p:nvSpPr>
          <p:spPr>
            <a:xfrm>
              <a:off x="4298203" y="690958"/>
              <a:ext cx="120420" cy="282435"/>
            </a:xfrm>
            <a:prstGeom prst="down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 name="Arrow: Down 15">
              <a:extLst>
                <a:ext uri="{FF2B5EF4-FFF2-40B4-BE49-F238E27FC236}">
                  <a16:creationId xmlns:a16="http://schemas.microsoft.com/office/drawing/2014/main" id="{253261D0-E145-45CE-BA0B-92156A3E25A7}"/>
                </a:ext>
              </a:extLst>
            </p:cNvPr>
            <p:cNvSpPr/>
            <p:nvPr/>
          </p:nvSpPr>
          <p:spPr>
            <a:xfrm>
              <a:off x="5581816" y="2018804"/>
              <a:ext cx="262393" cy="1713439"/>
            </a:xfrm>
            <a:prstGeom prst="down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8" name="Title 1">
            <a:extLst>
              <a:ext uri="{FF2B5EF4-FFF2-40B4-BE49-F238E27FC236}">
                <a16:creationId xmlns:a16="http://schemas.microsoft.com/office/drawing/2014/main" id="{D68F7A8B-D28A-4FA7-915F-66137EDF4F37}"/>
              </a:ext>
            </a:extLst>
          </p:cNvPr>
          <p:cNvSpPr>
            <a:spLocks noGrp="1"/>
          </p:cNvSpPr>
          <p:nvPr>
            <p:ph type="title"/>
          </p:nvPr>
        </p:nvSpPr>
        <p:spPr>
          <a:xfrm>
            <a:off x="311700" y="58570"/>
            <a:ext cx="8520600" cy="572700"/>
          </a:xfrm>
        </p:spPr>
        <p:txBody>
          <a:bodyPr>
            <a:normAutofit/>
          </a:bodyPr>
          <a:lstStyle/>
          <a:p>
            <a:r>
              <a:rPr lang="en-US" sz="2500" b="1" dirty="0">
                <a:latin typeface="Times New Roman" panose="02020603050405020304" pitchFamily="18" charset="0"/>
                <a:cs typeface="Times New Roman" panose="02020603050405020304" pitchFamily="18" charset="0"/>
              </a:rPr>
              <a:t>Experiments: RNN</a:t>
            </a:r>
          </a:p>
        </p:txBody>
      </p:sp>
      <p:pic>
        <p:nvPicPr>
          <p:cNvPr id="20" name="Picture 19">
            <a:extLst>
              <a:ext uri="{FF2B5EF4-FFF2-40B4-BE49-F238E27FC236}">
                <a16:creationId xmlns:a16="http://schemas.microsoft.com/office/drawing/2014/main" id="{01E7BB06-E004-4215-B859-D2DB7B5EFC16}"/>
              </a:ext>
            </a:extLst>
          </p:cNvPr>
          <p:cNvPicPr>
            <a:picLocks noChangeAspect="1"/>
          </p:cNvPicPr>
          <p:nvPr/>
        </p:nvPicPr>
        <p:blipFill>
          <a:blip r:embed="rId2"/>
          <a:stretch>
            <a:fillRect/>
          </a:stretch>
        </p:blipFill>
        <p:spPr>
          <a:xfrm>
            <a:off x="311700" y="3035050"/>
            <a:ext cx="4419600" cy="1676400"/>
          </a:xfrm>
          <a:prstGeom prst="rect">
            <a:avLst/>
          </a:prstGeom>
        </p:spPr>
      </p:pic>
      <p:sp>
        <p:nvSpPr>
          <p:cNvPr id="21" name="TextBox 20">
            <a:extLst>
              <a:ext uri="{FF2B5EF4-FFF2-40B4-BE49-F238E27FC236}">
                <a16:creationId xmlns:a16="http://schemas.microsoft.com/office/drawing/2014/main" id="{5B45DDC8-4A1B-475F-B778-42CF5F887B91}"/>
              </a:ext>
            </a:extLst>
          </p:cNvPr>
          <p:cNvSpPr txBox="1"/>
          <p:nvPr/>
        </p:nvSpPr>
        <p:spPr>
          <a:xfrm>
            <a:off x="135171" y="863730"/>
            <a:ext cx="4343033" cy="181588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Feature scaling performed on both the input and output</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rgbClr val="000000"/>
                </a:solidFill>
                <a:effectLst/>
                <a:latin typeface="Times New Roman" panose="02020603050405020304" pitchFamily="18" charset="0"/>
                <a:ea typeface="Times New Roman" panose="02020603050405020304" pitchFamily="18" charset="0"/>
              </a:rPr>
              <a:t>Dropout: removes the non-output units of the network, introduced between layers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LSTM performed better then Simple RNN in terms of R2 score and validation losses </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2" y="4728812"/>
            <a:ext cx="375805" cy="375805"/>
          </a:xfrm>
          <a:prstGeom prst="rect">
            <a:avLst/>
          </a:prstGeom>
        </p:spPr>
      </p:pic>
      <p:sp>
        <p:nvSpPr>
          <p:cNvPr id="14" name="Slide Number Placeholder 13"/>
          <p:cNvSpPr>
            <a:spLocks noGrp="1"/>
          </p:cNvSpPr>
          <p:nvPr>
            <p:ph type="sldNum" idx="12"/>
          </p:nvPr>
        </p:nvSpPr>
        <p:spPr/>
        <p:txBody>
          <a:bodyPr>
            <a:normAutofit fontScale="77500" lnSpcReduction="20000"/>
          </a:bodyPr>
          <a:lstStyle/>
          <a:p>
            <a:pPr marL="0" lvl="0" indent="0" algn="r" rtl="0">
              <a:spcBef>
                <a:spcPts val="0"/>
              </a:spcBef>
              <a:spcAft>
                <a:spcPts val="0"/>
              </a:spcAft>
              <a:buNone/>
            </a:pPr>
            <a:r>
              <a:rPr lang="en" dirty="0"/>
              <a:t>12 of 15</a:t>
            </a:r>
          </a:p>
        </p:txBody>
      </p:sp>
    </p:spTree>
    <p:extLst>
      <p:ext uri="{BB962C8B-B14F-4D97-AF65-F5344CB8AC3E}">
        <p14:creationId xmlns:p14="http://schemas.microsoft.com/office/powerpoint/2010/main" val="1581843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DDA1-59B2-40BC-9C7F-2B7DDE9268AC}"/>
              </a:ext>
            </a:extLst>
          </p:cNvPr>
          <p:cNvSpPr>
            <a:spLocks noGrp="1"/>
          </p:cNvSpPr>
          <p:nvPr>
            <p:ph type="title"/>
          </p:nvPr>
        </p:nvSpPr>
        <p:spPr>
          <a:xfrm>
            <a:off x="0" y="38677"/>
            <a:ext cx="8520600" cy="572700"/>
          </a:xfrm>
        </p:spPr>
        <p:txBody>
          <a:bodyPr>
            <a:normAutofit/>
          </a:bodyPr>
          <a:lstStyle/>
          <a:p>
            <a:r>
              <a:rPr lang="en-US" sz="2500" b="1" dirty="0">
                <a:latin typeface="Times New Roman" panose="02020603050405020304" pitchFamily="18" charset="0"/>
                <a:cs typeface="Times New Roman" panose="02020603050405020304" pitchFamily="18" charset="0"/>
              </a:rPr>
              <a:t>Experiments and results: RNN</a:t>
            </a:r>
          </a:p>
        </p:txBody>
      </p:sp>
      <p:pic>
        <p:nvPicPr>
          <p:cNvPr id="6" name="Picture 5">
            <a:extLst>
              <a:ext uri="{FF2B5EF4-FFF2-40B4-BE49-F238E27FC236}">
                <a16:creationId xmlns:a16="http://schemas.microsoft.com/office/drawing/2014/main" id="{A6763703-9DE0-4146-86FF-562F4850DCC3}"/>
              </a:ext>
            </a:extLst>
          </p:cNvPr>
          <p:cNvPicPr>
            <a:picLocks noChangeAspect="1"/>
          </p:cNvPicPr>
          <p:nvPr/>
        </p:nvPicPr>
        <p:blipFill>
          <a:blip r:embed="rId2"/>
          <a:stretch>
            <a:fillRect/>
          </a:stretch>
        </p:blipFill>
        <p:spPr>
          <a:xfrm>
            <a:off x="207261" y="611377"/>
            <a:ext cx="2743758" cy="1844878"/>
          </a:xfrm>
          <a:prstGeom prst="rect">
            <a:avLst/>
          </a:prstGeom>
        </p:spPr>
      </p:pic>
      <p:pic>
        <p:nvPicPr>
          <p:cNvPr id="8" name="Picture 7">
            <a:extLst>
              <a:ext uri="{FF2B5EF4-FFF2-40B4-BE49-F238E27FC236}">
                <a16:creationId xmlns:a16="http://schemas.microsoft.com/office/drawing/2014/main" id="{6F6A49FF-5A5F-4933-98DB-A907D7325489}"/>
              </a:ext>
            </a:extLst>
          </p:cNvPr>
          <p:cNvPicPr>
            <a:picLocks noChangeAspect="1"/>
          </p:cNvPicPr>
          <p:nvPr/>
        </p:nvPicPr>
        <p:blipFill>
          <a:blip r:embed="rId3"/>
          <a:stretch>
            <a:fillRect/>
          </a:stretch>
        </p:blipFill>
        <p:spPr>
          <a:xfrm>
            <a:off x="3158280" y="591114"/>
            <a:ext cx="2986585" cy="2018601"/>
          </a:xfrm>
          <a:prstGeom prst="rect">
            <a:avLst/>
          </a:prstGeom>
        </p:spPr>
      </p:pic>
      <p:sp>
        <p:nvSpPr>
          <p:cNvPr id="13" name="TextBox 12">
            <a:extLst>
              <a:ext uri="{FF2B5EF4-FFF2-40B4-BE49-F238E27FC236}">
                <a16:creationId xmlns:a16="http://schemas.microsoft.com/office/drawing/2014/main" id="{133C944D-08CD-403B-B1FE-F187E41F69A2}"/>
              </a:ext>
            </a:extLst>
          </p:cNvPr>
          <p:cNvSpPr txBox="1"/>
          <p:nvPr/>
        </p:nvSpPr>
        <p:spPr>
          <a:xfrm>
            <a:off x="139339" y="2456255"/>
            <a:ext cx="4581551" cy="10231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R2 score after performing 200 epochs 0.94</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Validation loss 0.0590</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Predicted power captures the trend in the validation set</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92" y="4728812"/>
            <a:ext cx="375805" cy="375805"/>
          </a:xfrm>
          <a:prstGeom prst="rect">
            <a:avLst/>
          </a:prstGeom>
        </p:spPr>
      </p:pic>
      <p:sp>
        <p:nvSpPr>
          <p:cNvPr id="7" name="Slide Number Placeholder 6"/>
          <p:cNvSpPr>
            <a:spLocks noGrp="1"/>
          </p:cNvSpPr>
          <p:nvPr>
            <p:ph type="sldNum" idx="12"/>
          </p:nvPr>
        </p:nvSpPr>
        <p:spPr>
          <a:xfrm>
            <a:off x="8029815" y="128227"/>
            <a:ext cx="706422" cy="393600"/>
          </a:xfrm>
        </p:spPr>
        <p:txBody>
          <a:bodyPr>
            <a:normAutofit/>
          </a:bodyPr>
          <a:lstStyle/>
          <a:p>
            <a:pPr marL="0" lvl="0" indent="0" algn="r" rtl="0">
              <a:spcBef>
                <a:spcPts val="0"/>
              </a:spcBef>
              <a:spcAft>
                <a:spcPts val="0"/>
              </a:spcAft>
              <a:buNone/>
            </a:pPr>
            <a:r>
              <a:rPr lang="en" dirty="0"/>
              <a:t>13 of 15</a:t>
            </a:r>
          </a:p>
        </p:txBody>
      </p:sp>
      <p:pic>
        <p:nvPicPr>
          <p:cNvPr id="4" name="Picture 3">
            <a:extLst>
              <a:ext uri="{FF2B5EF4-FFF2-40B4-BE49-F238E27FC236}">
                <a16:creationId xmlns:a16="http://schemas.microsoft.com/office/drawing/2014/main" id="{45643266-01A5-486C-9738-6D18048FEDD3}"/>
              </a:ext>
            </a:extLst>
          </p:cNvPr>
          <p:cNvPicPr>
            <a:picLocks noChangeAspect="1"/>
          </p:cNvPicPr>
          <p:nvPr/>
        </p:nvPicPr>
        <p:blipFill>
          <a:blip r:embed="rId5"/>
          <a:stretch>
            <a:fillRect/>
          </a:stretch>
        </p:blipFill>
        <p:spPr>
          <a:xfrm>
            <a:off x="5368350" y="2571750"/>
            <a:ext cx="3660458" cy="2506980"/>
          </a:xfrm>
          <a:prstGeom prst="rect">
            <a:avLst/>
          </a:prstGeom>
        </p:spPr>
      </p:pic>
    </p:spTree>
    <p:extLst>
      <p:ext uri="{BB962C8B-B14F-4D97-AF65-F5344CB8AC3E}">
        <p14:creationId xmlns:p14="http://schemas.microsoft.com/office/powerpoint/2010/main" val="1037677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40A41-7B7B-403F-BE30-1DF5C1708653}"/>
              </a:ext>
            </a:extLst>
          </p:cNvPr>
          <p:cNvSpPr>
            <a:spLocks noGrp="1"/>
          </p:cNvSpPr>
          <p:nvPr>
            <p:ph type="title"/>
          </p:nvPr>
        </p:nvSpPr>
        <p:spPr>
          <a:xfrm>
            <a:off x="311700" y="95167"/>
            <a:ext cx="8520600" cy="572700"/>
          </a:xfrm>
        </p:spPr>
        <p:txBody>
          <a:bodyPr>
            <a:normAutofit/>
          </a:bodyPr>
          <a:lstStyle/>
          <a:p>
            <a:r>
              <a:rPr lang="en-US" sz="2500" b="1" dirty="0">
                <a:latin typeface="Times New Roman" panose="02020603050405020304" pitchFamily="18" charset="0"/>
                <a:cs typeface="Times New Roman" panose="02020603050405020304" pitchFamily="18" charset="0"/>
              </a:rPr>
              <a:t>Conclusion</a:t>
            </a:r>
          </a:p>
        </p:txBody>
      </p:sp>
      <p:sp>
        <p:nvSpPr>
          <p:cNvPr id="6" name="TextBox 5">
            <a:extLst>
              <a:ext uri="{FF2B5EF4-FFF2-40B4-BE49-F238E27FC236}">
                <a16:creationId xmlns:a16="http://schemas.microsoft.com/office/drawing/2014/main" id="{D2337387-DD3B-481D-A756-8C289D96E879}"/>
              </a:ext>
            </a:extLst>
          </p:cNvPr>
          <p:cNvSpPr txBox="1"/>
          <p:nvPr/>
        </p:nvSpPr>
        <p:spPr>
          <a:xfrm>
            <a:off x="159025" y="1009815"/>
            <a:ext cx="4349363" cy="289310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R2 score: LSTM based RNN &gt; CNN &gt; DNN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neural network-based regression models can be used for predicting </a:t>
            </a:r>
            <a:r>
              <a:rPr lang="en-US" dirty="0">
                <a:highlight>
                  <a:srgbClr val="FFFF00"/>
                </a:highlight>
                <a:latin typeface="Times New Roman" panose="02020603050405020304" pitchFamily="18" charset="0"/>
                <a:cs typeface="Times New Roman" panose="02020603050405020304" pitchFamily="18" charset="0"/>
              </a:rPr>
              <a:t>the temperature of important lines</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Knowing the </a:t>
            </a:r>
            <a:r>
              <a:rPr lang="en-US" dirty="0">
                <a:highlight>
                  <a:srgbClr val="FFFF00"/>
                </a:highlight>
                <a:latin typeface="Times New Roman" panose="02020603050405020304" pitchFamily="18" charset="0"/>
                <a:cs typeface="Times New Roman" panose="02020603050405020304" pitchFamily="18" charset="0"/>
              </a:rPr>
              <a:t>temperature and pressure will be helpful in design considerations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can also be used for predicting the </a:t>
            </a:r>
            <a:r>
              <a:rPr lang="en-US" dirty="0">
                <a:highlight>
                  <a:srgbClr val="FFFF00"/>
                </a:highlight>
                <a:latin typeface="Times New Roman" panose="02020603050405020304" pitchFamily="18" charset="0"/>
                <a:cs typeface="Times New Roman" panose="02020603050405020304" pitchFamily="18" charset="0"/>
              </a:rPr>
              <a:t>RH-DSH feed water flow and minimize cost</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Future scope includes finding the </a:t>
            </a:r>
            <a:r>
              <a:rPr lang="en-US" dirty="0">
                <a:highlight>
                  <a:srgbClr val="FFFF00"/>
                </a:highlight>
                <a:latin typeface="Times New Roman" panose="02020603050405020304" pitchFamily="18" charset="0"/>
                <a:cs typeface="Times New Roman" panose="02020603050405020304" pitchFamily="18" charset="0"/>
              </a:rPr>
              <a:t>optimal range of parameters for the operation of the powerplant</a:t>
            </a:r>
          </a:p>
        </p:txBody>
      </p:sp>
      <p:grpSp>
        <p:nvGrpSpPr>
          <p:cNvPr id="7" name="Group 6">
            <a:extLst>
              <a:ext uri="{FF2B5EF4-FFF2-40B4-BE49-F238E27FC236}">
                <a16:creationId xmlns:a16="http://schemas.microsoft.com/office/drawing/2014/main" id="{0AE942D4-4B69-4D5E-A7C5-56D74F6FBA47}"/>
              </a:ext>
            </a:extLst>
          </p:cNvPr>
          <p:cNvGrpSpPr/>
          <p:nvPr/>
        </p:nvGrpSpPr>
        <p:grpSpPr>
          <a:xfrm>
            <a:off x="4442256" y="879025"/>
            <a:ext cx="4701744" cy="3154680"/>
            <a:chOff x="4442256" y="879025"/>
            <a:chExt cx="4701744" cy="3154680"/>
          </a:xfrm>
        </p:grpSpPr>
        <p:pic>
          <p:nvPicPr>
            <p:cNvPr id="5" name="Picture 4">
              <a:extLst>
                <a:ext uri="{FF2B5EF4-FFF2-40B4-BE49-F238E27FC236}">
                  <a16:creationId xmlns:a16="http://schemas.microsoft.com/office/drawing/2014/main" id="{ADF558E3-BC91-4C37-BFD7-56BB529AEF9C}"/>
                </a:ext>
              </a:extLst>
            </p:cNvPr>
            <p:cNvPicPr>
              <a:picLocks noChangeAspect="1"/>
            </p:cNvPicPr>
            <p:nvPr/>
          </p:nvPicPr>
          <p:blipFill>
            <a:blip r:embed="rId2"/>
            <a:stretch>
              <a:fillRect/>
            </a:stretch>
          </p:blipFill>
          <p:spPr>
            <a:xfrm>
              <a:off x="4574857" y="879025"/>
              <a:ext cx="4569143" cy="3154680"/>
            </a:xfrm>
            <a:prstGeom prst="rect">
              <a:avLst/>
            </a:prstGeom>
          </p:spPr>
        </p:pic>
        <p:pic>
          <p:nvPicPr>
            <p:cNvPr id="4" name="Picture 3">
              <a:extLst>
                <a:ext uri="{FF2B5EF4-FFF2-40B4-BE49-F238E27FC236}">
                  <a16:creationId xmlns:a16="http://schemas.microsoft.com/office/drawing/2014/main" id="{F84F6274-9DCB-43C4-B7A0-09B1B5A78E8D}"/>
                </a:ext>
              </a:extLst>
            </p:cNvPr>
            <p:cNvPicPr>
              <a:picLocks noChangeAspect="1"/>
            </p:cNvPicPr>
            <p:nvPr/>
          </p:nvPicPr>
          <p:blipFill>
            <a:blip r:embed="rId3"/>
            <a:stretch>
              <a:fillRect/>
            </a:stretch>
          </p:blipFill>
          <p:spPr>
            <a:xfrm>
              <a:off x="4442256" y="1966273"/>
              <a:ext cx="386715" cy="740093"/>
            </a:xfrm>
            <a:prstGeom prst="rect">
              <a:avLst/>
            </a:prstGeom>
          </p:spPr>
        </p:pic>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92" y="4728812"/>
            <a:ext cx="375805" cy="375805"/>
          </a:xfrm>
          <a:prstGeom prst="rect">
            <a:avLst/>
          </a:prstGeom>
        </p:spPr>
      </p:pic>
      <p:sp>
        <p:nvSpPr>
          <p:cNvPr id="11" name="Slide Number Placeholder 10"/>
          <p:cNvSpPr>
            <a:spLocks noGrp="1"/>
          </p:cNvSpPr>
          <p:nvPr>
            <p:ph type="sldNum" idx="12"/>
          </p:nvPr>
        </p:nvSpPr>
        <p:spPr/>
        <p:txBody>
          <a:bodyPr>
            <a:normAutofit fontScale="92500"/>
          </a:bodyPr>
          <a:lstStyle/>
          <a:p>
            <a:pPr marL="0" lvl="0" indent="0" algn="r" rtl="0">
              <a:spcBef>
                <a:spcPts val="0"/>
              </a:spcBef>
              <a:spcAft>
                <a:spcPts val="0"/>
              </a:spcAft>
              <a:buNone/>
            </a:pPr>
            <a:r>
              <a:rPr lang="en" dirty="0"/>
              <a:t>14 of 15</a:t>
            </a:r>
          </a:p>
        </p:txBody>
      </p:sp>
    </p:spTree>
    <p:extLst>
      <p:ext uri="{BB962C8B-B14F-4D97-AF65-F5344CB8AC3E}">
        <p14:creationId xmlns:p14="http://schemas.microsoft.com/office/powerpoint/2010/main" val="1206301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40A41-7B7B-403F-BE30-1DF5C1708653}"/>
              </a:ext>
            </a:extLst>
          </p:cNvPr>
          <p:cNvSpPr>
            <a:spLocks noGrp="1"/>
          </p:cNvSpPr>
          <p:nvPr>
            <p:ph type="title"/>
          </p:nvPr>
        </p:nvSpPr>
        <p:spPr>
          <a:xfrm>
            <a:off x="303094" y="138219"/>
            <a:ext cx="8520600" cy="572700"/>
          </a:xfrm>
        </p:spPr>
        <p:txBody>
          <a:bodyPr>
            <a:normAutofit/>
          </a:bodyPr>
          <a:lstStyle/>
          <a:p>
            <a:r>
              <a:rPr lang="en-US" sz="2500" b="1" dirty="0">
                <a:latin typeface="Times New Roman" panose="02020603050405020304" pitchFamily="18" charset="0"/>
                <a:cs typeface="Times New Roman" panose="02020603050405020304" pitchFamily="18" charset="0"/>
              </a:rPr>
              <a:t>References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92" y="4728812"/>
            <a:ext cx="375805" cy="375805"/>
          </a:xfrm>
          <a:prstGeom prst="rect">
            <a:avLst/>
          </a:prstGeom>
        </p:spPr>
      </p:pic>
      <p:sp>
        <p:nvSpPr>
          <p:cNvPr id="11" name="Slide Number Placeholder 10"/>
          <p:cNvSpPr>
            <a:spLocks noGrp="1"/>
          </p:cNvSpPr>
          <p:nvPr>
            <p:ph type="sldNum" idx="12"/>
          </p:nvPr>
        </p:nvSpPr>
        <p:spPr/>
        <p:txBody>
          <a:bodyPr>
            <a:normAutofit fontScale="77500" lnSpcReduction="20000"/>
          </a:bodyPr>
          <a:lstStyle/>
          <a:p>
            <a:pPr marL="0" lvl="0" indent="0" algn="r" rtl="0">
              <a:spcBef>
                <a:spcPts val="0"/>
              </a:spcBef>
              <a:spcAft>
                <a:spcPts val="0"/>
              </a:spcAft>
              <a:buNone/>
            </a:pPr>
            <a:r>
              <a:rPr lang="en" dirty="0"/>
              <a:t>15 of 15</a:t>
            </a:r>
          </a:p>
        </p:txBody>
      </p:sp>
      <p:sp>
        <p:nvSpPr>
          <p:cNvPr id="3" name="Rectangle 2"/>
          <p:cNvSpPr/>
          <p:nvPr/>
        </p:nvSpPr>
        <p:spPr>
          <a:xfrm>
            <a:off x="241479" y="710919"/>
            <a:ext cx="8520600" cy="3231654"/>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[1] Irwin, G, Brown, M, Hogg, B, and </a:t>
            </a:r>
            <a:r>
              <a:rPr lang="en-US" sz="1200" dirty="0" err="1">
                <a:latin typeface="Times New Roman" panose="02020603050405020304" pitchFamily="18" charset="0"/>
                <a:cs typeface="Times New Roman" panose="02020603050405020304" pitchFamily="18" charset="0"/>
              </a:rPr>
              <a:t>Swidenbank</a:t>
            </a:r>
            <a:r>
              <a:rPr lang="en-US" sz="1200" dirty="0">
                <a:latin typeface="Times New Roman" panose="02020603050405020304" pitchFamily="18" charset="0"/>
                <a:cs typeface="Times New Roman" panose="02020603050405020304" pitchFamily="18" charset="0"/>
              </a:rPr>
              <a:t>, E. Neural network modelling of a 200 mw boiler system. IEE proceedings-Control theory and Applications, 142(6):529–536, 1995.</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[2] Liu, Xiang-</a:t>
            </a:r>
            <a:r>
              <a:rPr lang="en-US" sz="1200" dirty="0" err="1">
                <a:latin typeface="Times New Roman" panose="02020603050405020304" pitchFamily="18" charset="0"/>
                <a:cs typeface="Times New Roman" panose="02020603050405020304" pitchFamily="18" charset="0"/>
              </a:rPr>
              <a:t>Jie</a:t>
            </a:r>
            <a:r>
              <a:rPr lang="en-US" sz="1200" dirty="0">
                <a:latin typeface="Times New Roman" panose="02020603050405020304" pitchFamily="18" charset="0"/>
                <a:cs typeface="Times New Roman" panose="02020603050405020304" pitchFamily="18" charset="0"/>
              </a:rPr>
              <a:t>, Lara-</a:t>
            </a:r>
            <a:r>
              <a:rPr lang="en-US" sz="1200" dirty="0" err="1">
                <a:latin typeface="Times New Roman" panose="02020603050405020304" pitchFamily="18" charset="0"/>
                <a:cs typeface="Times New Roman" panose="02020603050405020304" pitchFamily="18" charset="0"/>
              </a:rPr>
              <a:t>Rosano</a:t>
            </a:r>
            <a:r>
              <a:rPr lang="en-US" sz="1200" dirty="0">
                <a:latin typeface="Times New Roman" panose="02020603050405020304" pitchFamily="18" charset="0"/>
                <a:cs typeface="Times New Roman" panose="02020603050405020304" pitchFamily="18" charset="0"/>
              </a:rPr>
              <a:t>, Felipe, and Chan, CW. </a:t>
            </a:r>
            <a:r>
              <a:rPr lang="en-US" sz="1200" dirty="0" err="1">
                <a:latin typeface="Times New Roman" panose="02020603050405020304" pitchFamily="18" charset="0"/>
                <a:cs typeface="Times New Roman" panose="02020603050405020304" pitchFamily="18" charset="0"/>
              </a:rPr>
              <a:t>Neurofuzzy</a:t>
            </a:r>
            <a:r>
              <a:rPr lang="en-US" sz="1200" dirty="0">
                <a:latin typeface="Times New Roman" panose="02020603050405020304" pitchFamily="18" charset="0"/>
                <a:cs typeface="Times New Roman" panose="02020603050405020304" pitchFamily="18" charset="0"/>
              </a:rPr>
              <a:t> network modelling and control of steam pressure in 300 mw steam-boiler system. Engineering Applications of Artificial Intelligence, 16(5-6): 431–440, 2003.</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[3] Abdel-Hamid, </a:t>
            </a:r>
            <a:r>
              <a:rPr lang="en-US" sz="1200" dirty="0" err="1">
                <a:latin typeface="Times New Roman" panose="02020603050405020304" pitchFamily="18" charset="0"/>
                <a:cs typeface="Times New Roman" panose="02020603050405020304" pitchFamily="18" charset="0"/>
              </a:rPr>
              <a:t>Ossama</a:t>
            </a:r>
            <a:r>
              <a:rPr lang="en-US" sz="1200" dirty="0">
                <a:latin typeface="Times New Roman" panose="02020603050405020304" pitchFamily="18" charset="0"/>
                <a:cs typeface="Times New Roman" panose="02020603050405020304" pitchFamily="18" charset="0"/>
              </a:rPr>
              <a:t>, Mohamed, Abdel-</a:t>
            </a:r>
            <a:r>
              <a:rPr lang="en-US" sz="1200" dirty="0" err="1">
                <a:latin typeface="Times New Roman" panose="02020603050405020304" pitchFamily="18" charset="0"/>
                <a:cs typeface="Times New Roman" panose="02020603050405020304" pitchFamily="18" charset="0"/>
              </a:rPr>
              <a:t>rahman</a:t>
            </a:r>
            <a:r>
              <a:rPr lang="en-US" sz="1200" dirty="0">
                <a:latin typeface="Times New Roman" panose="02020603050405020304" pitchFamily="18" charset="0"/>
                <a:cs typeface="Times New Roman" panose="02020603050405020304" pitchFamily="18" charset="0"/>
              </a:rPr>
              <a:t>, Jiang, Hui, and Penn, Gerald. Applying convolutional neural networks concepts to hybrid </a:t>
            </a:r>
            <a:r>
              <a:rPr lang="en-US" sz="1200" dirty="0" err="1">
                <a:latin typeface="Times New Roman" panose="02020603050405020304" pitchFamily="18" charset="0"/>
                <a:cs typeface="Times New Roman" panose="02020603050405020304" pitchFamily="18" charset="0"/>
              </a:rPr>
              <a:t>nn</a:t>
            </a:r>
            <a:r>
              <a:rPr lang="en-US" sz="1200" dirty="0">
                <a:latin typeface="Times New Roman" panose="02020603050405020304" pitchFamily="18" charset="0"/>
                <a:cs typeface="Times New Roman" panose="02020603050405020304" pitchFamily="18" charset="0"/>
              </a:rPr>
              <a:t>-hmm model for speech recognition. In 2012 IEEE international conference on Acoustics, speech and signal processing (ICASSP), pp. 4277–4280. IEEE, 2012.</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[4] Kim, Yoon. Convolutional neural networks for sentence classification. In Proceedings of the 2014 Conference on Empirical Methods in Natural Language Processing (EMNLP), pp. 1746–1751, Doha, Qatar, October 2014. Association for Computational Linguistics. </a:t>
            </a:r>
            <a:r>
              <a:rPr lang="en-US" sz="1200" dirty="0" err="1">
                <a:latin typeface="Times New Roman" panose="02020603050405020304" pitchFamily="18" charset="0"/>
                <a:cs typeface="Times New Roman" panose="02020603050405020304" pitchFamily="18" charset="0"/>
              </a:rPr>
              <a:t>doi</a:t>
            </a:r>
            <a:r>
              <a:rPr lang="en-US" sz="1200" dirty="0">
                <a:latin typeface="Times New Roman" panose="02020603050405020304" pitchFamily="18" charset="0"/>
                <a:cs typeface="Times New Roman" panose="02020603050405020304" pitchFamily="18" charset="0"/>
              </a:rPr>
              <a:t>: 10.3115/v1/D14-1181. URL https: //aclanthology.org/D14-1181.</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[5] </a:t>
            </a:r>
            <a:r>
              <a:rPr lang="en-US" sz="1200" dirty="0" err="1">
                <a:latin typeface="Times New Roman" panose="02020603050405020304" pitchFamily="18" charset="0"/>
                <a:cs typeface="Times New Roman" panose="02020603050405020304" pitchFamily="18" charset="0"/>
              </a:rPr>
              <a:t>Mehtab</a:t>
            </a:r>
            <a:r>
              <a:rPr lang="en-US" sz="1200" dirty="0">
                <a:latin typeface="Times New Roman" panose="02020603050405020304" pitchFamily="18" charset="0"/>
                <a:cs typeface="Times New Roman" panose="02020603050405020304" pitchFamily="18" charset="0"/>
              </a:rPr>
              <a:t>, Sidra and Sen, </a:t>
            </a:r>
            <a:r>
              <a:rPr lang="en-US" sz="1200" dirty="0" err="1">
                <a:latin typeface="Times New Roman" panose="02020603050405020304" pitchFamily="18" charset="0"/>
                <a:cs typeface="Times New Roman" panose="02020603050405020304" pitchFamily="18" charset="0"/>
              </a:rPr>
              <a:t>Jaydip</a:t>
            </a:r>
            <a:r>
              <a:rPr lang="en-US" sz="1200" dirty="0">
                <a:latin typeface="Times New Roman" panose="02020603050405020304" pitchFamily="18" charset="0"/>
                <a:cs typeface="Times New Roman" panose="02020603050405020304" pitchFamily="18" charset="0"/>
              </a:rPr>
              <a:t>. Stock price prediction using </a:t>
            </a:r>
            <a:r>
              <a:rPr lang="en-US" sz="1200" dirty="0" err="1">
                <a:latin typeface="Times New Roman" panose="02020603050405020304" pitchFamily="18" charset="0"/>
                <a:cs typeface="Times New Roman" panose="02020603050405020304" pitchFamily="18" charset="0"/>
              </a:rPr>
              <a:t>cnn</a:t>
            </a:r>
            <a:r>
              <a:rPr lang="en-US" sz="1200" dirty="0">
                <a:latin typeface="Times New Roman" panose="02020603050405020304" pitchFamily="18" charset="0"/>
                <a:cs typeface="Times New Roman" panose="02020603050405020304" pitchFamily="18" charset="0"/>
              </a:rPr>
              <a:t> and </a:t>
            </a:r>
            <a:r>
              <a:rPr lang="en-US" sz="1200" dirty="0" err="1">
                <a:latin typeface="Times New Roman" panose="02020603050405020304" pitchFamily="18" charset="0"/>
                <a:cs typeface="Times New Roman" panose="02020603050405020304" pitchFamily="18" charset="0"/>
              </a:rPr>
              <a:t>lstm</a:t>
            </a:r>
            <a:r>
              <a:rPr lang="en-US" sz="1200" dirty="0">
                <a:latin typeface="Times New Roman" panose="02020603050405020304" pitchFamily="18" charset="0"/>
                <a:cs typeface="Times New Roman" panose="02020603050405020304" pitchFamily="18" charset="0"/>
              </a:rPr>
              <a:t>-based deep learning models. In 2020 International Conference on Decision Aid Sciences and Application (DASA), pp. 447–453. IEEE,</a:t>
            </a:r>
          </a:p>
          <a:p>
            <a:r>
              <a:rPr lang="en-US" sz="1200" dirty="0">
                <a:latin typeface="Times New Roman" panose="02020603050405020304" pitchFamily="18" charset="0"/>
                <a:cs typeface="Times New Roman" panose="02020603050405020304" pitchFamily="18" charset="0"/>
              </a:rPr>
              <a:t>2020</a:t>
            </a:r>
            <a:r>
              <a:rPr lang="en-US" sz="1200" dirty="0"/>
              <a:t>.</a:t>
            </a:r>
          </a:p>
        </p:txBody>
      </p:sp>
      <p:sp>
        <p:nvSpPr>
          <p:cNvPr id="9" name="Rectangle 8"/>
          <p:cNvSpPr/>
          <p:nvPr/>
        </p:nvSpPr>
        <p:spPr>
          <a:xfrm>
            <a:off x="243459" y="3834278"/>
            <a:ext cx="3551309" cy="477054"/>
          </a:xfrm>
          <a:prstGeom prst="rect">
            <a:avLst/>
          </a:prstGeom>
        </p:spPr>
        <p:txBody>
          <a:bodyPr wrap="square">
            <a:spAutoFit/>
          </a:bodyPr>
          <a:lstStyle/>
          <a:p>
            <a:r>
              <a:rPr lang="en-US" sz="2500" b="1" dirty="0">
                <a:solidFill>
                  <a:schemeClr val="accent3"/>
                </a:solidFill>
                <a:latin typeface="Times New Roman" panose="02020603050405020304" pitchFamily="18" charset="0"/>
                <a:cs typeface="Times New Roman" panose="02020603050405020304" pitchFamily="18" charset="0"/>
              </a:rPr>
              <a:t>Acknowledgement</a:t>
            </a:r>
            <a:endParaRPr lang="en-US" sz="2500" dirty="0"/>
          </a:p>
        </p:txBody>
      </p:sp>
      <p:sp>
        <p:nvSpPr>
          <p:cNvPr id="10" name="Rectangle 9"/>
          <p:cNvSpPr/>
          <p:nvPr/>
        </p:nvSpPr>
        <p:spPr>
          <a:xfrm>
            <a:off x="241479" y="4273850"/>
            <a:ext cx="8284315" cy="276999"/>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The team would like to thank Dr. Hadis </a:t>
            </a:r>
            <a:r>
              <a:rPr lang="en-US" sz="1200" dirty="0" err="1">
                <a:latin typeface="Times New Roman" panose="02020603050405020304" pitchFamily="18" charset="0"/>
                <a:cs typeface="Times New Roman" panose="02020603050405020304" pitchFamily="18" charset="0"/>
              </a:rPr>
              <a:t>Anahideh</a:t>
            </a:r>
            <a:r>
              <a:rPr lang="en-US" sz="1200" dirty="0">
                <a:latin typeface="Times New Roman" panose="02020603050405020304" pitchFamily="18" charset="0"/>
                <a:cs typeface="Times New Roman" panose="02020603050405020304" pitchFamily="18" charset="0"/>
              </a:rPr>
              <a:t> for her guidance and teaching different advanced Machine Learning concepts.</a:t>
            </a:r>
          </a:p>
        </p:txBody>
      </p:sp>
    </p:spTree>
    <p:extLst>
      <p:ext uri="{BB962C8B-B14F-4D97-AF65-F5344CB8AC3E}">
        <p14:creationId xmlns:p14="http://schemas.microsoft.com/office/powerpoint/2010/main" val="377734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Appendix</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299485"/>
            <a:ext cx="3167260" cy="224773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3" y="1273752"/>
            <a:ext cx="3239783" cy="2299201"/>
          </a:xfrm>
          <a:prstGeom prst="rect">
            <a:avLst/>
          </a:prstGeom>
        </p:spPr>
      </p:pic>
    </p:spTree>
    <p:extLst>
      <p:ext uri="{BB962C8B-B14F-4D97-AF65-F5344CB8AC3E}">
        <p14:creationId xmlns:p14="http://schemas.microsoft.com/office/powerpoint/2010/main" val="3196540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C466BB-F60C-459C-8CE7-EB96982EFDA5}"/>
              </a:ext>
            </a:extLst>
          </p:cNvPr>
          <p:cNvSpPr txBox="1"/>
          <p:nvPr/>
        </p:nvSpPr>
        <p:spPr>
          <a:xfrm>
            <a:off x="303094" y="99804"/>
            <a:ext cx="4505389" cy="4632037"/>
          </a:xfrm>
          <a:prstGeom prst="rect">
            <a:avLst/>
          </a:prstGeom>
          <a:noFill/>
        </p:spPr>
        <p:txBody>
          <a:bodyPr wrap="square" rtlCol="0">
            <a:spAutoFit/>
          </a:bodyPr>
          <a:lstStyle/>
          <a:p>
            <a:r>
              <a:rPr lang="en-US" sz="2500" b="1" dirty="0">
                <a:solidFill>
                  <a:schemeClr val="accent3"/>
                </a:solidFill>
                <a:latin typeface="Times New Roman" panose="02020603050405020304" pitchFamily="18" charset="0"/>
                <a:cs typeface="Times New Roman" panose="02020603050405020304" pitchFamily="18" charset="0"/>
              </a:rPr>
              <a:t>Problem Definition:</a:t>
            </a:r>
          </a:p>
          <a:p>
            <a:endParaRPr lang="en-US" sz="1500" b="1" dirty="0">
              <a:solidFill>
                <a:srgbClr val="00B050"/>
              </a:solidFill>
              <a:latin typeface="Times New Roman" panose="02020603050405020304" pitchFamily="18" charset="0"/>
              <a:cs typeface="Times New Roman" panose="02020603050405020304" pitchFamily="18" charset="0"/>
            </a:endParaRPr>
          </a:p>
          <a:p>
            <a:pPr algn="l"/>
            <a:r>
              <a:rPr lang="en-US" sz="1500" b="1" dirty="0">
                <a:solidFill>
                  <a:srgbClr val="00B050"/>
                </a:solidFill>
                <a:latin typeface="Times New Roman" panose="02020603050405020304" pitchFamily="18" charset="0"/>
                <a:cs typeface="Times New Roman" panose="02020603050405020304" pitchFamily="18" charset="0"/>
              </a:rPr>
              <a:t>Title: </a:t>
            </a:r>
            <a:r>
              <a:rPr lang="en-US" sz="1500" dirty="0">
                <a:latin typeface="Times New Roman" panose="02020603050405020304" pitchFamily="18" charset="0"/>
                <a:cs typeface="Times New Roman" panose="02020603050405020304" pitchFamily="18" charset="0"/>
              </a:rPr>
              <a:t>Modeling of Thermal Power Plant for multi-output prediction using Artificial Neural Networks.</a:t>
            </a:r>
          </a:p>
          <a:p>
            <a:pPr algn="l"/>
            <a:endParaRPr lang="en-US" sz="1500" dirty="0">
              <a:latin typeface="Times New Roman" panose="02020603050405020304" pitchFamily="18" charset="0"/>
              <a:cs typeface="Times New Roman" panose="02020603050405020304" pitchFamily="18" charset="0"/>
            </a:endParaRPr>
          </a:p>
          <a:p>
            <a:pPr algn="l"/>
            <a:r>
              <a:rPr lang="en-US" sz="1500" b="1" dirty="0">
                <a:solidFill>
                  <a:srgbClr val="00B050"/>
                </a:solidFill>
                <a:latin typeface="Times New Roman" panose="02020603050405020304" pitchFamily="18" charset="0"/>
                <a:cs typeface="Times New Roman" panose="02020603050405020304" pitchFamily="18" charset="0"/>
              </a:rPr>
              <a:t>Thermal Power Plant:</a:t>
            </a:r>
          </a:p>
          <a:p>
            <a:pPr marL="257175" indent="-257175">
              <a:buFont typeface="Wingdings" panose="05000000000000000000" pitchFamily="2" charset="2"/>
              <a:buChar char="§"/>
            </a:pPr>
            <a:r>
              <a:rPr lang="en-US" sz="1500" dirty="0">
                <a:latin typeface="Times New Roman" panose="02020603050405020304" pitchFamily="18" charset="0"/>
                <a:cs typeface="Times New Roman" panose="02020603050405020304" pitchFamily="18" charset="0"/>
              </a:rPr>
              <a:t>Thermal Power Plants produce electrical energy by using primary energy sources.</a:t>
            </a:r>
          </a:p>
          <a:p>
            <a:pPr algn="l"/>
            <a:endParaRPr lang="en-US" sz="1500" b="1" dirty="0">
              <a:solidFill>
                <a:srgbClr val="00B050"/>
              </a:solidFill>
              <a:latin typeface="Times New Roman" panose="02020603050405020304" pitchFamily="18" charset="0"/>
              <a:cs typeface="Times New Roman" panose="02020603050405020304" pitchFamily="18" charset="0"/>
            </a:endParaRPr>
          </a:p>
          <a:p>
            <a:pPr algn="l"/>
            <a:r>
              <a:rPr lang="en-US" sz="1500" b="1" dirty="0">
                <a:solidFill>
                  <a:srgbClr val="00B050"/>
                </a:solidFill>
                <a:latin typeface="Times New Roman" panose="02020603050405020304" pitchFamily="18" charset="0"/>
                <a:cs typeface="Times New Roman" panose="02020603050405020304" pitchFamily="18" charset="0"/>
              </a:rPr>
              <a:t>Working of Power Plant:</a:t>
            </a:r>
          </a:p>
          <a:p>
            <a:r>
              <a:rPr lang="en-US" sz="1500" dirty="0">
                <a:latin typeface="Times New Roman" panose="02020603050405020304" pitchFamily="18" charset="0"/>
                <a:cs typeface="Times New Roman" panose="02020603050405020304" pitchFamily="18" charset="0"/>
              </a:rPr>
              <a:t>Coal – Furnace – Water – Boiler – Steam – Turbine- Power generator.</a:t>
            </a:r>
          </a:p>
          <a:p>
            <a:pPr algn="l"/>
            <a:r>
              <a:rPr lang="en-US" sz="1500" dirty="0">
                <a:latin typeface="Times New Roman" panose="02020603050405020304" pitchFamily="18" charset="0"/>
                <a:cs typeface="Times New Roman" panose="02020603050405020304" pitchFamily="18" charset="0"/>
              </a:rPr>
              <a:t>Steam- Condenser- Water</a:t>
            </a:r>
          </a:p>
          <a:p>
            <a:pPr algn="l"/>
            <a:r>
              <a:rPr lang="en-US" sz="1500" dirty="0">
                <a:latin typeface="Times New Roman" panose="02020603050405020304" pitchFamily="18" charset="0"/>
                <a:cs typeface="Times New Roman" panose="02020603050405020304" pitchFamily="18" charset="0"/>
              </a:rPr>
              <a:t>Auxiliary equipment: Superheater, desuperheater, damper, etc.</a:t>
            </a:r>
          </a:p>
          <a:p>
            <a:pPr algn="l"/>
            <a:endParaRPr lang="en-US" sz="15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500" dirty="0">
                <a:latin typeface="Times New Roman" panose="02020603050405020304" pitchFamily="18" charset="0"/>
                <a:cs typeface="Times New Roman" panose="02020603050405020304" pitchFamily="18" charset="0"/>
              </a:rPr>
              <a:t>At present, 80 % of the World’s production of electricity is carried out by fossil fuel power plants</a:t>
            </a:r>
            <a:r>
              <a:rPr lang="en-US" sz="1500" baseline="30000" dirty="0">
                <a:latin typeface="Times New Roman" panose="02020603050405020304" pitchFamily="18" charset="0"/>
                <a:cs typeface="Times New Roman" panose="02020603050405020304" pitchFamily="18" charset="0"/>
              </a:rPr>
              <a:t>1</a:t>
            </a:r>
            <a:r>
              <a:rPr lang="en-US" sz="1500" dirty="0">
                <a:latin typeface="Times New Roman" panose="02020603050405020304" pitchFamily="18" charset="0"/>
                <a:cs typeface="Times New Roman" panose="02020603050405020304" pitchFamily="18" charset="0"/>
              </a:rPr>
              <a:t>.</a:t>
            </a:r>
          </a:p>
          <a:p>
            <a:pPr algn="l"/>
            <a:endParaRPr lang="en-US" sz="1500" dirty="0">
              <a:latin typeface="Times New Roman" panose="02020603050405020304" pitchFamily="18" charset="0"/>
              <a:cs typeface="Times New Roman" panose="02020603050405020304" pitchFamily="18" charset="0"/>
            </a:endParaRPr>
          </a:p>
        </p:txBody>
      </p:sp>
      <p:pic>
        <p:nvPicPr>
          <p:cNvPr id="14" name="Picture 13" descr="A picture containing smoke, sky, outdoor, train&#10;&#10;Description automatically generated">
            <a:extLst>
              <a:ext uri="{FF2B5EF4-FFF2-40B4-BE49-F238E27FC236}">
                <a16:creationId xmlns:a16="http://schemas.microsoft.com/office/drawing/2014/main" id="{55FC4894-FEC5-482B-83DC-7983C8AB3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6304" y="112791"/>
            <a:ext cx="2392818" cy="1595212"/>
          </a:xfrm>
          <a:prstGeom prst="rect">
            <a:avLst/>
          </a:prstGeom>
        </p:spPr>
      </p:pic>
      <p:pic>
        <p:nvPicPr>
          <p:cNvPr id="22" name="Picture 21" descr="Diagram&#10;&#10;Description automatically generated">
            <a:extLst>
              <a:ext uri="{FF2B5EF4-FFF2-40B4-BE49-F238E27FC236}">
                <a16:creationId xmlns:a16="http://schemas.microsoft.com/office/drawing/2014/main" id="{BC46941A-8EF6-4797-AF96-C5692F5E11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5281" y="1732320"/>
            <a:ext cx="3034863" cy="1707379"/>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192" y="4673394"/>
            <a:ext cx="375805" cy="375805"/>
          </a:xfrm>
          <a:prstGeom prst="rect">
            <a:avLst/>
          </a:prstGeom>
        </p:spPr>
      </p:pic>
      <p:sp>
        <p:nvSpPr>
          <p:cNvPr id="8" name="Slide Number Placeholder 7"/>
          <p:cNvSpPr>
            <a:spLocks noGrp="1"/>
          </p:cNvSpPr>
          <p:nvPr>
            <p:ph type="sldNum" sz="quarter" idx="12"/>
          </p:nvPr>
        </p:nvSpPr>
        <p:spPr/>
        <p:txBody>
          <a:bodyPr>
            <a:normAutofit/>
          </a:bodyPr>
          <a:lstStyle/>
          <a:p>
            <a:r>
              <a:rPr lang="en-US" dirty="0"/>
              <a:t>1 of 15</a:t>
            </a:r>
          </a:p>
        </p:txBody>
      </p:sp>
      <p:pic>
        <p:nvPicPr>
          <p:cNvPr id="5" name="Picture 4" descr="Chart, bar chart&#10;&#10;Description automatically generated">
            <a:extLst>
              <a:ext uri="{FF2B5EF4-FFF2-40B4-BE49-F238E27FC236}">
                <a16:creationId xmlns:a16="http://schemas.microsoft.com/office/drawing/2014/main" id="{D841D1EA-5403-4E8A-BF83-530805D48584}"/>
              </a:ext>
            </a:extLst>
          </p:cNvPr>
          <p:cNvPicPr>
            <a:picLocks noChangeAspect="1"/>
          </p:cNvPicPr>
          <p:nvPr/>
        </p:nvPicPr>
        <p:blipFill>
          <a:blip r:embed="rId6"/>
          <a:stretch>
            <a:fillRect/>
          </a:stretch>
        </p:blipFill>
        <p:spPr>
          <a:xfrm>
            <a:off x="6090287" y="3421823"/>
            <a:ext cx="2125291" cy="1592800"/>
          </a:xfrm>
          <a:prstGeom prst="rect">
            <a:avLst/>
          </a:prstGeom>
        </p:spPr>
      </p:pic>
      <p:sp>
        <p:nvSpPr>
          <p:cNvPr id="3" name="TextBox 2"/>
          <p:cNvSpPr txBox="1"/>
          <p:nvPr/>
        </p:nvSpPr>
        <p:spPr>
          <a:xfrm>
            <a:off x="624534" y="4731841"/>
            <a:ext cx="3558209" cy="215444"/>
          </a:xfrm>
          <a:prstGeom prst="rect">
            <a:avLst/>
          </a:prstGeom>
          <a:noFill/>
        </p:spPr>
        <p:txBody>
          <a:bodyPr wrap="square" rtlCol="0">
            <a:spAutoFit/>
          </a:bodyPr>
          <a:lstStyle/>
          <a:p>
            <a:r>
              <a:rPr lang="en-US" sz="800" dirty="0">
                <a:latin typeface="Times New Roman" panose="02020603050405020304" pitchFamily="18" charset="0"/>
                <a:cs typeface="Times New Roman" panose="02020603050405020304" pitchFamily="18" charset="0"/>
              </a:rPr>
              <a:t>[1] International energy outlook report 2019</a:t>
            </a:r>
          </a:p>
        </p:txBody>
      </p:sp>
    </p:spTree>
    <p:extLst>
      <p:ext uri="{BB962C8B-B14F-4D97-AF65-F5344CB8AC3E}">
        <p14:creationId xmlns:p14="http://schemas.microsoft.com/office/powerpoint/2010/main" val="44342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1000"/>
                                        <p:tgtEl>
                                          <p:spTgt spid="4">
                                            <p:txEl>
                                              <p:pRg st="4" end="4"/>
                                            </p:txEl>
                                          </p:spTgt>
                                        </p:tgtEl>
                                      </p:cBhvr>
                                    </p:animEffect>
                                    <p:anim calcmode="lin" valueType="num">
                                      <p:cBhvr>
                                        <p:cTn id="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1000"/>
                                        <p:tgtEl>
                                          <p:spTgt spid="4">
                                            <p:txEl>
                                              <p:pRg st="5" end="5"/>
                                            </p:txEl>
                                          </p:spTgt>
                                        </p:tgtEl>
                                      </p:cBhvr>
                                    </p:animEffect>
                                    <p:anim calcmode="lin" valueType="num">
                                      <p:cBhvr>
                                        <p:cTn id="1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1000"/>
                                        <p:tgtEl>
                                          <p:spTgt spid="4">
                                            <p:txEl>
                                              <p:pRg st="7" end="7"/>
                                            </p:txEl>
                                          </p:spTgt>
                                        </p:tgtEl>
                                      </p:cBhvr>
                                    </p:animEffect>
                                    <p:anim calcmode="lin" valueType="num">
                                      <p:cBhvr>
                                        <p:cTn id="30"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7" end="7"/>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fade">
                                      <p:cBhvr>
                                        <p:cTn id="34" dur="1000"/>
                                        <p:tgtEl>
                                          <p:spTgt spid="4">
                                            <p:txEl>
                                              <p:pRg st="8" end="8"/>
                                            </p:txEl>
                                          </p:spTgt>
                                        </p:tgtEl>
                                      </p:cBhvr>
                                    </p:animEffect>
                                    <p:anim calcmode="lin" valueType="num">
                                      <p:cBhvr>
                                        <p:cTn id="35"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8" end="8"/>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animEffect transition="in" filter="fade">
                                      <p:cBhvr>
                                        <p:cTn id="39" dur="1000"/>
                                        <p:tgtEl>
                                          <p:spTgt spid="4">
                                            <p:txEl>
                                              <p:pRg st="9" end="9"/>
                                            </p:txEl>
                                          </p:spTgt>
                                        </p:tgtEl>
                                      </p:cBhvr>
                                    </p:animEffect>
                                    <p:anim calcmode="lin" valueType="num">
                                      <p:cBhvr>
                                        <p:cTn id="40"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9" end="9"/>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xEl>
                                              <p:pRg st="10" end="10"/>
                                            </p:txEl>
                                          </p:spTgt>
                                        </p:tgtEl>
                                        <p:attrNameLst>
                                          <p:attrName>style.visibility</p:attrName>
                                        </p:attrNameLst>
                                      </p:cBhvr>
                                      <p:to>
                                        <p:strVal val="visible"/>
                                      </p:to>
                                    </p:set>
                                    <p:animEffect transition="in" filter="fade">
                                      <p:cBhvr>
                                        <p:cTn id="44" dur="1000"/>
                                        <p:tgtEl>
                                          <p:spTgt spid="4">
                                            <p:txEl>
                                              <p:pRg st="10" end="10"/>
                                            </p:txEl>
                                          </p:spTgt>
                                        </p:tgtEl>
                                      </p:cBhvr>
                                    </p:animEffect>
                                    <p:anim calcmode="lin" valueType="num">
                                      <p:cBhvr>
                                        <p:cTn id="45"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46"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4">
                                            <p:txEl>
                                              <p:pRg st="12" end="12"/>
                                            </p:txEl>
                                          </p:spTgt>
                                        </p:tgtEl>
                                        <p:attrNameLst>
                                          <p:attrName>style.visibility</p:attrName>
                                        </p:attrNameLst>
                                      </p:cBhvr>
                                      <p:to>
                                        <p:strVal val="visible"/>
                                      </p:to>
                                    </p:set>
                                    <p:animEffect transition="in" filter="fade">
                                      <p:cBhvr>
                                        <p:cTn id="51" dur="1000"/>
                                        <p:tgtEl>
                                          <p:spTgt spid="4">
                                            <p:txEl>
                                              <p:pRg st="12" end="12"/>
                                            </p:txEl>
                                          </p:spTgt>
                                        </p:tgtEl>
                                      </p:cBhvr>
                                    </p:animEffect>
                                    <p:anim calcmode="lin" valueType="num">
                                      <p:cBhvr>
                                        <p:cTn id="52"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53" dur="1000" fill="hold"/>
                                        <p:tgtEl>
                                          <p:spTgt spid="4">
                                            <p:txEl>
                                              <p:pRg st="12" end="12"/>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1000"/>
                                        <p:tgtEl>
                                          <p:spTgt spid="5"/>
                                        </p:tgtEl>
                                      </p:cBhvr>
                                    </p:animEffect>
                                    <p:anim calcmode="lin" valueType="num">
                                      <p:cBhvr>
                                        <p:cTn id="57" dur="1000" fill="hold"/>
                                        <p:tgtEl>
                                          <p:spTgt spid="5"/>
                                        </p:tgtEl>
                                        <p:attrNameLst>
                                          <p:attrName>ppt_x</p:attrName>
                                        </p:attrNameLst>
                                      </p:cBhvr>
                                      <p:tavLst>
                                        <p:tav tm="0">
                                          <p:val>
                                            <p:strVal val="#ppt_x"/>
                                          </p:val>
                                        </p:tav>
                                        <p:tav tm="100000">
                                          <p:val>
                                            <p:strVal val="#ppt_x"/>
                                          </p:val>
                                        </p:tav>
                                      </p:tavLst>
                                    </p:anim>
                                    <p:anim calcmode="lin" valueType="num">
                                      <p:cBhvr>
                                        <p:cTn id="58" dur="1000" fill="hold"/>
                                        <p:tgtEl>
                                          <p:spTgt spid="5"/>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animEffect transition="in" filter="fade">
                                      <p:cBhvr>
                                        <p:cTn id="61" dur="1000"/>
                                        <p:tgtEl>
                                          <p:spTgt spid="3">
                                            <p:txEl>
                                              <p:pRg st="0" end="0"/>
                                            </p:txEl>
                                          </p:spTgt>
                                        </p:tgtEl>
                                      </p:cBhvr>
                                    </p:animEffect>
                                    <p:anim calcmode="lin" valueType="num">
                                      <p:cBhvr>
                                        <p:cTn id="6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C466BB-F60C-459C-8CE7-EB96982EFDA5}"/>
              </a:ext>
            </a:extLst>
          </p:cNvPr>
          <p:cNvSpPr txBox="1"/>
          <p:nvPr/>
        </p:nvSpPr>
        <p:spPr>
          <a:xfrm>
            <a:off x="212048" y="193016"/>
            <a:ext cx="6056697" cy="4632037"/>
          </a:xfrm>
          <a:prstGeom prst="rect">
            <a:avLst/>
          </a:prstGeom>
          <a:noFill/>
        </p:spPr>
        <p:txBody>
          <a:bodyPr wrap="square" rtlCol="0">
            <a:spAutoFit/>
          </a:bodyPr>
          <a:lstStyle/>
          <a:p>
            <a:r>
              <a:rPr lang="en-US" sz="2500" b="1" dirty="0">
                <a:solidFill>
                  <a:schemeClr val="accent3"/>
                </a:solidFill>
                <a:latin typeface="Times New Roman" panose="02020603050405020304" pitchFamily="18" charset="0"/>
                <a:cs typeface="Times New Roman" panose="02020603050405020304" pitchFamily="18" charset="0"/>
              </a:rPr>
              <a:t>Problem Definition:</a:t>
            </a:r>
          </a:p>
          <a:p>
            <a:endParaRPr lang="en-US" sz="1500" dirty="0">
              <a:latin typeface="Times New Roman" panose="02020603050405020304" pitchFamily="18" charset="0"/>
              <a:cs typeface="Times New Roman" panose="02020603050405020304" pitchFamily="18" charset="0"/>
            </a:endParaRPr>
          </a:p>
          <a:p>
            <a:pPr algn="l"/>
            <a:r>
              <a:rPr lang="en-US" sz="1500" b="1" dirty="0">
                <a:solidFill>
                  <a:srgbClr val="00B050"/>
                </a:solidFill>
                <a:latin typeface="Times New Roman" panose="02020603050405020304" pitchFamily="18" charset="0"/>
                <a:cs typeface="Times New Roman" panose="02020603050405020304" pitchFamily="18" charset="0"/>
              </a:rPr>
              <a:t>Importance of Thermal Power Plant Modeling:</a:t>
            </a:r>
          </a:p>
          <a:p>
            <a:pPr algn="l"/>
            <a:endParaRPr lang="en-US" sz="1500" b="1" dirty="0">
              <a:solidFill>
                <a:srgbClr val="00B05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Cost-efficiency:</a:t>
            </a:r>
          </a:p>
          <a:p>
            <a:pPr algn="l"/>
            <a:r>
              <a:rPr lang="en-US" sz="1500" dirty="0">
                <a:latin typeface="Times New Roman" panose="02020603050405020304" pitchFamily="18" charset="0"/>
                <a:cs typeface="Times New Roman" panose="02020603050405020304" pitchFamily="18" charset="0"/>
              </a:rPr>
              <a:t>Simulated models are more cost-efficient than physical experiments.</a:t>
            </a:r>
          </a:p>
          <a:p>
            <a:pPr marL="342900" indent="-342900">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Safety Operations:</a:t>
            </a:r>
          </a:p>
          <a:p>
            <a:pPr algn="l"/>
            <a:r>
              <a:rPr lang="en-US" sz="1500" dirty="0">
                <a:latin typeface="Times New Roman" panose="02020603050405020304" pitchFamily="18" charset="0"/>
                <a:cs typeface="Times New Roman" panose="02020603050405020304" pitchFamily="18" charset="0"/>
              </a:rPr>
              <a:t>It is possible to identify the safety range of operations of the devices and parameters.</a:t>
            </a:r>
          </a:p>
          <a:p>
            <a:pPr marL="257175" indent="-257175">
              <a:buFont typeface="Wingdings" panose="05000000000000000000" pitchFamily="2" charset="2"/>
              <a:buChar char="§"/>
            </a:pPr>
            <a:r>
              <a:rPr lang="en-US" sz="1500" dirty="0">
                <a:latin typeface="Times New Roman" panose="02020603050405020304" pitchFamily="18" charset="0"/>
                <a:cs typeface="Times New Roman" panose="02020603050405020304" pitchFamily="18" charset="0"/>
              </a:rPr>
              <a:t> </a:t>
            </a:r>
            <a:r>
              <a:rPr lang="en-US" sz="1500" b="1" dirty="0">
                <a:latin typeface="Times New Roman" panose="02020603050405020304" pitchFamily="18" charset="0"/>
                <a:cs typeface="Times New Roman" panose="02020603050405020304" pitchFamily="18" charset="0"/>
              </a:rPr>
              <a:t>Optimization:</a:t>
            </a:r>
          </a:p>
          <a:p>
            <a:pPr algn="l"/>
            <a:r>
              <a:rPr lang="en-US" sz="1500" dirty="0">
                <a:highlight>
                  <a:srgbClr val="FFFF00"/>
                </a:highlight>
                <a:latin typeface="Times New Roman" panose="02020603050405020304" pitchFamily="18" charset="0"/>
                <a:cs typeface="Times New Roman" panose="02020603050405020304" pitchFamily="18" charset="0"/>
              </a:rPr>
              <a:t>It is possible to optimize a simulated model to find the optimal range of operation.</a:t>
            </a:r>
          </a:p>
          <a:p>
            <a:pPr marL="342900" indent="-342900">
              <a:buFont typeface="Wingdings" panose="05000000000000000000" pitchFamily="2" charset="2"/>
              <a:buChar char="§"/>
            </a:pPr>
            <a:endParaRPr lang="en-US" sz="1500" b="1" dirty="0">
              <a:latin typeface="Times New Roman" panose="02020603050405020304" pitchFamily="18" charset="0"/>
              <a:cs typeface="Times New Roman" panose="02020603050405020304" pitchFamily="18" charset="0"/>
            </a:endParaRPr>
          </a:p>
          <a:p>
            <a:r>
              <a:rPr lang="en-US" sz="1500" b="1" dirty="0">
                <a:solidFill>
                  <a:srgbClr val="00B050"/>
                </a:solidFill>
                <a:latin typeface="Times New Roman" panose="02020603050405020304" pitchFamily="18" charset="0"/>
                <a:cs typeface="Times New Roman" panose="02020603050405020304" pitchFamily="18" charset="0"/>
              </a:rPr>
              <a:t>Challenges of Thermal Power Plant Modeling:</a:t>
            </a:r>
          </a:p>
          <a:p>
            <a:pPr marL="257175" indent="-257175">
              <a:buFont typeface="Wingdings" panose="05000000000000000000" pitchFamily="2" charset="2"/>
              <a:buChar char="§"/>
            </a:pPr>
            <a:r>
              <a:rPr lang="en-US" sz="1500" dirty="0">
                <a:latin typeface="Times New Roman" panose="02020603050405020304" pitchFamily="18" charset="0"/>
                <a:cs typeface="Times New Roman" panose="02020603050405020304" pitchFamily="18" charset="0"/>
              </a:rPr>
              <a:t>Highly nonlinear complex multivariate system.</a:t>
            </a:r>
          </a:p>
          <a:p>
            <a:pPr marL="257175" indent="-257175">
              <a:buFont typeface="Wingdings" panose="05000000000000000000" pitchFamily="2" charset="2"/>
              <a:buChar char="§"/>
            </a:pPr>
            <a:r>
              <a:rPr lang="en-US" sz="1500" dirty="0">
                <a:latin typeface="Times New Roman" panose="02020603050405020304" pitchFamily="18" charset="0"/>
                <a:cs typeface="Times New Roman" panose="02020603050405020304" pitchFamily="18" charset="0"/>
              </a:rPr>
              <a:t>Difficult to build an exact mathematical model.</a:t>
            </a:r>
          </a:p>
          <a:p>
            <a:pPr marL="257175" indent="-257175">
              <a:buFont typeface="Wingdings" panose="05000000000000000000" pitchFamily="2" charset="2"/>
              <a:buChar char="§"/>
            </a:pPr>
            <a:r>
              <a:rPr lang="en-US" sz="1500" dirty="0">
                <a:latin typeface="Times New Roman" panose="02020603050405020304" pitchFamily="18" charset="0"/>
                <a:cs typeface="Times New Roman" panose="02020603050405020304" pitchFamily="18" charset="0"/>
              </a:rPr>
              <a:t>Sequential depending between the operational parameters.</a:t>
            </a:r>
          </a:p>
          <a:p>
            <a:pPr marL="257175" indent="-257175">
              <a:buFont typeface="Wingdings" panose="05000000000000000000" pitchFamily="2" charset="2"/>
              <a:buChar char="§"/>
            </a:pPr>
            <a:endParaRPr lang="en-US" sz="1500" dirty="0">
              <a:latin typeface="Times New Roman" panose="02020603050405020304" pitchFamily="18" charset="0"/>
              <a:cs typeface="Times New Roman" panose="02020603050405020304" pitchFamily="18" charset="0"/>
            </a:endParaRPr>
          </a:p>
          <a:p>
            <a:pPr algn="l"/>
            <a:endParaRPr lang="en-US" sz="1500" b="1" dirty="0">
              <a:latin typeface="Times New Roman" panose="02020603050405020304" pitchFamily="18" charset="0"/>
              <a:cs typeface="Times New Roman" panose="02020603050405020304" pitchFamily="18" charset="0"/>
            </a:endParaRPr>
          </a:p>
        </p:txBody>
      </p:sp>
      <p:pic>
        <p:nvPicPr>
          <p:cNvPr id="3" name="Graphic 2">
            <a:extLst>
              <a:ext uri="{FF2B5EF4-FFF2-40B4-BE49-F238E27FC236}">
                <a16:creationId xmlns:a16="http://schemas.microsoft.com/office/drawing/2014/main" id="{FDD36F49-C528-4184-BC56-B80A7C0301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56560" y="-233981"/>
            <a:ext cx="4152443" cy="587303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92" y="4728812"/>
            <a:ext cx="375805" cy="375805"/>
          </a:xfrm>
          <a:prstGeom prst="rect">
            <a:avLst/>
          </a:prstGeom>
        </p:spPr>
      </p:pic>
      <p:sp>
        <p:nvSpPr>
          <p:cNvPr id="9" name="Slide Number Placeholder 8"/>
          <p:cNvSpPr>
            <a:spLocks noGrp="1"/>
          </p:cNvSpPr>
          <p:nvPr>
            <p:ph type="sldNum" sz="quarter" idx="12"/>
          </p:nvPr>
        </p:nvSpPr>
        <p:spPr/>
        <p:txBody>
          <a:bodyPr>
            <a:normAutofit fontScale="92500"/>
          </a:bodyPr>
          <a:lstStyle/>
          <a:p>
            <a:r>
              <a:rPr lang="en-US" dirty="0"/>
              <a:t>2 of 15</a:t>
            </a:r>
          </a:p>
        </p:txBody>
      </p:sp>
    </p:spTree>
    <p:extLst>
      <p:ext uri="{BB962C8B-B14F-4D97-AF65-F5344CB8AC3E}">
        <p14:creationId xmlns:p14="http://schemas.microsoft.com/office/powerpoint/2010/main" val="290780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1000"/>
                                        <p:tgtEl>
                                          <p:spTgt spid="4">
                                            <p:txEl>
                                              <p:pRg st="6" end="6"/>
                                            </p:txEl>
                                          </p:spTgt>
                                        </p:tgtEl>
                                      </p:cBhvr>
                                    </p:animEffect>
                                    <p:anim calcmode="lin" valueType="num">
                                      <p:cBhvr>
                                        <p:cTn id="2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6" end="6"/>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1000"/>
                                        <p:tgtEl>
                                          <p:spTgt spid="4">
                                            <p:txEl>
                                              <p:pRg st="7" end="7"/>
                                            </p:txEl>
                                          </p:spTgt>
                                        </p:tgtEl>
                                      </p:cBhvr>
                                    </p:animEffect>
                                    <p:anim calcmode="lin" valueType="num">
                                      <p:cBhvr>
                                        <p:cTn id="28"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7" end="7"/>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fade">
                                      <p:cBhvr>
                                        <p:cTn id="32" dur="1000"/>
                                        <p:tgtEl>
                                          <p:spTgt spid="4">
                                            <p:txEl>
                                              <p:pRg st="8" end="8"/>
                                            </p:txEl>
                                          </p:spTgt>
                                        </p:tgtEl>
                                      </p:cBhvr>
                                    </p:animEffect>
                                    <p:anim calcmode="lin" valueType="num">
                                      <p:cBhvr>
                                        <p:cTn id="33"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8" end="8"/>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fade">
                                      <p:cBhvr>
                                        <p:cTn id="37" dur="1000"/>
                                        <p:tgtEl>
                                          <p:spTgt spid="4">
                                            <p:txEl>
                                              <p:pRg st="9" end="9"/>
                                            </p:txEl>
                                          </p:spTgt>
                                        </p:tgtEl>
                                      </p:cBhvr>
                                    </p:animEffect>
                                    <p:anim calcmode="lin" valueType="num">
                                      <p:cBhvr>
                                        <p:cTn id="38"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1000"/>
                                        <p:tgtEl>
                                          <p:spTgt spid="4">
                                            <p:txEl>
                                              <p:pRg st="11" end="11"/>
                                            </p:txEl>
                                          </p:spTgt>
                                        </p:tgtEl>
                                      </p:cBhvr>
                                    </p:animEffect>
                                    <p:anim calcmode="lin" valueType="num">
                                      <p:cBhvr>
                                        <p:cTn id="45"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46" dur="1000" fill="hold"/>
                                        <p:tgtEl>
                                          <p:spTgt spid="4">
                                            <p:txEl>
                                              <p:pRg st="11" end="11"/>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animEffect transition="in" filter="fade">
                                      <p:cBhvr>
                                        <p:cTn id="49" dur="1000"/>
                                        <p:tgtEl>
                                          <p:spTgt spid="4">
                                            <p:txEl>
                                              <p:pRg st="12" end="12"/>
                                            </p:txEl>
                                          </p:spTgt>
                                        </p:tgtEl>
                                      </p:cBhvr>
                                    </p:animEffect>
                                    <p:anim calcmode="lin" valueType="num">
                                      <p:cBhvr>
                                        <p:cTn id="50"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12" end="12"/>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
                                            <p:txEl>
                                              <p:pRg st="13" end="13"/>
                                            </p:txEl>
                                          </p:spTgt>
                                        </p:tgtEl>
                                        <p:attrNameLst>
                                          <p:attrName>style.visibility</p:attrName>
                                        </p:attrNameLst>
                                      </p:cBhvr>
                                      <p:to>
                                        <p:strVal val="visible"/>
                                      </p:to>
                                    </p:set>
                                    <p:animEffect transition="in" filter="fade">
                                      <p:cBhvr>
                                        <p:cTn id="54" dur="1000"/>
                                        <p:tgtEl>
                                          <p:spTgt spid="4">
                                            <p:txEl>
                                              <p:pRg st="13" end="13"/>
                                            </p:txEl>
                                          </p:spTgt>
                                        </p:tgtEl>
                                      </p:cBhvr>
                                    </p:animEffect>
                                    <p:anim calcmode="lin" valueType="num">
                                      <p:cBhvr>
                                        <p:cTn id="55" dur="10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56" dur="1000" fill="hold"/>
                                        <p:tgtEl>
                                          <p:spTgt spid="4">
                                            <p:txEl>
                                              <p:pRg st="13" end="13"/>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4">
                                            <p:txEl>
                                              <p:pRg st="14" end="14"/>
                                            </p:txEl>
                                          </p:spTgt>
                                        </p:tgtEl>
                                        <p:attrNameLst>
                                          <p:attrName>style.visibility</p:attrName>
                                        </p:attrNameLst>
                                      </p:cBhvr>
                                      <p:to>
                                        <p:strVal val="visible"/>
                                      </p:to>
                                    </p:set>
                                    <p:animEffect transition="in" filter="fade">
                                      <p:cBhvr>
                                        <p:cTn id="59" dur="1000"/>
                                        <p:tgtEl>
                                          <p:spTgt spid="4">
                                            <p:txEl>
                                              <p:pRg st="14" end="14"/>
                                            </p:txEl>
                                          </p:spTgt>
                                        </p:tgtEl>
                                      </p:cBhvr>
                                    </p:animEffect>
                                    <p:anim calcmode="lin" valueType="num">
                                      <p:cBhvr>
                                        <p:cTn id="60" dur="1000" fill="hold"/>
                                        <p:tgtEl>
                                          <p:spTgt spid="4">
                                            <p:txEl>
                                              <p:pRg st="14" end="14"/>
                                            </p:txEl>
                                          </p:spTgt>
                                        </p:tgtEl>
                                        <p:attrNameLst>
                                          <p:attrName>ppt_x</p:attrName>
                                        </p:attrNameLst>
                                      </p:cBhvr>
                                      <p:tavLst>
                                        <p:tav tm="0">
                                          <p:val>
                                            <p:strVal val="#ppt_x"/>
                                          </p:val>
                                        </p:tav>
                                        <p:tav tm="100000">
                                          <p:val>
                                            <p:strVal val="#ppt_x"/>
                                          </p:val>
                                        </p:tav>
                                      </p:tavLst>
                                    </p:anim>
                                    <p:anim calcmode="lin" valueType="num">
                                      <p:cBhvr>
                                        <p:cTn id="61" dur="1000" fill="hold"/>
                                        <p:tgtEl>
                                          <p:spTgt spid="4">
                                            <p:txEl>
                                              <p:pRg st="14" end="14"/>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1000"/>
                                        <p:tgtEl>
                                          <p:spTgt spid="3"/>
                                        </p:tgtEl>
                                      </p:cBhvr>
                                    </p:animEffect>
                                    <p:anim calcmode="lin" valueType="num">
                                      <p:cBhvr>
                                        <p:cTn id="65" dur="1000" fill="hold"/>
                                        <p:tgtEl>
                                          <p:spTgt spid="3"/>
                                        </p:tgtEl>
                                        <p:attrNameLst>
                                          <p:attrName>ppt_x</p:attrName>
                                        </p:attrNameLst>
                                      </p:cBhvr>
                                      <p:tavLst>
                                        <p:tav tm="0">
                                          <p:val>
                                            <p:strVal val="#ppt_x"/>
                                          </p:val>
                                        </p:tav>
                                        <p:tav tm="100000">
                                          <p:val>
                                            <p:strVal val="#ppt_x"/>
                                          </p:val>
                                        </p:tav>
                                      </p:tavLst>
                                    </p:anim>
                                    <p:anim calcmode="lin" valueType="num">
                                      <p:cBhvr>
                                        <p:cTn id="6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C466BB-F60C-459C-8CE7-EB96982EFDA5}"/>
              </a:ext>
            </a:extLst>
          </p:cNvPr>
          <p:cNvSpPr txBox="1"/>
          <p:nvPr/>
        </p:nvSpPr>
        <p:spPr>
          <a:xfrm>
            <a:off x="703405" y="241747"/>
            <a:ext cx="7414880" cy="4632037"/>
          </a:xfrm>
          <a:prstGeom prst="rect">
            <a:avLst/>
          </a:prstGeom>
          <a:noFill/>
        </p:spPr>
        <p:txBody>
          <a:bodyPr wrap="square" rtlCol="0">
            <a:spAutoFit/>
          </a:bodyPr>
          <a:lstStyle/>
          <a:p>
            <a:r>
              <a:rPr lang="en-US" sz="2500" b="1" dirty="0">
                <a:solidFill>
                  <a:schemeClr val="accent3"/>
                </a:solidFill>
                <a:latin typeface="Times New Roman" panose="02020603050405020304" pitchFamily="18" charset="0"/>
                <a:cs typeface="Times New Roman" panose="02020603050405020304" pitchFamily="18" charset="0"/>
              </a:rPr>
              <a:t>Related works:</a:t>
            </a:r>
          </a:p>
          <a:p>
            <a:pPr algn="just"/>
            <a:r>
              <a:rPr lang="en-US" sz="1500" dirty="0">
                <a:latin typeface="Times New Roman" panose="02020603050405020304" pitchFamily="18" charset="0"/>
                <a:cs typeface="Times New Roman" panose="02020603050405020304" pitchFamily="18" charset="0"/>
              </a:rPr>
              <a:t>Neural network modeling has become a useful tool for modeling large-scale power plant steam-boiler systems.</a:t>
            </a:r>
          </a:p>
          <a:p>
            <a:pPr marL="342900" indent="-342900" algn="just">
              <a:buFont typeface="Wingdings" panose="05000000000000000000" pitchFamily="2" charset="2"/>
              <a:buChar char="§"/>
            </a:pPr>
            <a:r>
              <a:rPr lang="en-US" sz="1500" b="1" dirty="0">
                <a:solidFill>
                  <a:srgbClr val="00B050"/>
                </a:solidFill>
                <a:latin typeface="Times New Roman" panose="02020603050405020304" pitchFamily="18" charset="0"/>
                <a:cs typeface="Times New Roman" panose="02020603050405020304" pitchFamily="18" charset="0"/>
              </a:rPr>
              <a:t>DNN:</a:t>
            </a:r>
          </a:p>
          <a:p>
            <a:pPr marL="257175" indent="-257175" algn="jus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Irwin et al. [1], Liu et al. [2] &amp; Mohamed et al. also applied feedforward deep neural networks for modeling power plants. In these works, operational parameters are treated as the inputs and power output, temperatures are treated as outputs. </a:t>
            </a:r>
          </a:p>
          <a:p>
            <a:pPr algn="just"/>
            <a:endParaRPr lang="en-US" sz="1500" dirty="0">
              <a:latin typeface="Times New Roman" panose="02020603050405020304" pitchFamily="18" charset="0"/>
              <a:cs typeface="Times New Roman" panose="02020603050405020304" pitchFamily="18" charset="0"/>
            </a:endParaRPr>
          </a:p>
          <a:p>
            <a:pPr marL="257175" indent="-257175" algn="jus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DNN can’t capture the dynamic behavior of thermal power plant data. </a:t>
            </a:r>
          </a:p>
          <a:p>
            <a:pPr algn="just"/>
            <a:endParaRPr lang="en-US" sz="15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1500" b="1" dirty="0">
                <a:solidFill>
                  <a:srgbClr val="00B050"/>
                </a:solidFill>
                <a:latin typeface="Times New Roman" panose="02020603050405020304" pitchFamily="18" charset="0"/>
                <a:cs typeface="Times New Roman" panose="02020603050405020304" pitchFamily="18" charset="0"/>
              </a:rPr>
              <a:t>CNN:</a:t>
            </a:r>
          </a:p>
          <a:p>
            <a:pPr marL="257175" indent="-257175" algn="jus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Abdel-Hamid et al. [3] and Kim et al. [4] applied CNN for the time series data set. </a:t>
            </a:r>
            <a:r>
              <a:rPr lang="da-DK" sz="1500" dirty="0">
                <a:latin typeface="Times New Roman" panose="02020603050405020304" pitchFamily="18" charset="0"/>
                <a:cs typeface="Times New Roman" panose="02020603050405020304" pitchFamily="18" charset="0"/>
              </a:rPr>
              <a:t>Wang et al. and Mehtab et al. [5] showed that CNN can perform better than FNN.</a:t>
            </a:r>
          </a:p>
          <a:p>
            <a:pPr algn="just"/>
            <a:endParaRPr lang="en-US" sz="15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1500" b="1" dirty="0">
                <a:solidFill>
                  <a:srgbClr val="00B050"/>
                </a:solidFill>
                <a:latin typeface="Times New Roman" panose="02020603050405020304" pitchFamily="18" charset="0"/>
                <a:cs typeface="Times New Roman" panose="02020603050405020304" pitchFamily="18" charset="0"/>
              </a:rPr>
              <a:t>RNN:</a:t>
            </a:r>
          </a:p>
          <a:p>
            <a:pPr algn="just"/>
            <a:r>
              <a:rPr lang="en-US" sz="1500" dirty="0">
                <a:latin typeface="Times New Roman" panose="02020603050405020304" pitchFamily="18" charset="0"/>
                <a:cs typeface="Times New Roman" panose="02020603050405020304" pitchFamily="18" charset="0"/>
              </a:rPr>
              <a:t>Kwang Y. Lee, Ku &amp; Lee et al. used RNN for power plant modeling. Kim et al. [4] used the CNN-LSTM model for modeling the housing energy consumption system.</a:t>
            </a:r>
          </a:p>
          <a:p>
            <a:pPr algn="just"/>
            <a:endParaRPr lang="en-US" sz="1500" dirty="0">
              <a:latin typeface="Times New Roman" panose="02020603050405020304" pitchFamily="18" charset="0"/>
              <a:cs typeface="Times New Roman" panose="02020603050405020304" pitchFamily="18" charset="0"/>
            </a:endParaRPr>
          </a:p>
          <a:p>
            <a:pPr algn="l"/>
            <a:endParaRPr lang="en-US" sz="15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92" y="4728812"/>
            <a:ext cx="375805" cy="375805"/>
          </a:xfrm>
          <a:prstGeom prst="rect">
            <a:avLst/>
          </a:prstGeom>
        </p:spPr>
      </p:pic>
      <p:sp>
        <p:nvSpPr>
          <p:cNvPr id="8" name="Slide Number Placeholder 7"/>
          <p:cNvSpPr>
            <a:spLocks noGrp="1"/>
          </p:cNvSpPr>
          <p:nvPr>
            <p:ph type="sldNum" sz="quarter" idx="12"/>
          </p:nvPr>
        </p:nvSpPr>
        <p:spPr/>
        <p:txBody>
          <a:bodyPr/>
          <a:lstStyle/>
          <a:p>
            <a:r>
              <a:rPr lang="en-US" dirty="0"/>
              <a:t>3 of 15</a:t>
            </a:r>
          </a:p>
        </p:txBody>
      </p:sp>
    </p:spTree>
    <p:extLst>
      <p:ext uri="{BB962C8B-B14F-4D97-AF65-F5344CB8AC3E}">
        <p14:creationId xmlns:p14="http://schemas.microsoft.com/office/powerpoint/2010/main" val="336016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1000"/>
                                        <p:tgtEl>
                                          <p:spTgt spid="4">
                                            <p:txEl>
                                              <p:pRg st="5" end="5"/>
                                            </p:txEl>
                                          </p:spTgt>
                                        </p:tgtEl>
                                      </p:cBhvr>
                                    </p:animEffect>
                                    <p:anim calcmode="lin" valueType="num">
                                      <p:cBhvr>
                                        <p:cTn id="19"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1000"/>
                                        <p:tgtEl>
                                          <p:spTgt spid="4">
                                            <p:txEl>
                                              <p:pRg st="7" end="7"/>
                                            </p:txEl>
                                          </p:spTgt>
                                        </p:tgtEl>
                                      </p:cBhvr>
                                    </p:animEffect>
                                    <p:anim calcmode="lin" valueType="num">
                                      <p:cBhvr>
                                        <p:cTn id="26"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7" end="7"/>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1000"/>
                                        <p:tgtEl>
                                          <p:spTgt spid="4">
                                            <p:txEl>
                                              <p:pRg st="8" end="8"/>
                                            </p:txEl>
                                          </p:spTgt>
                                        </p:tgtEl>
                                      </p:cBhvr>
                                    </p:animEffect>
                                    <p:anim calcmode="lin" valueType="num">
                                      <p:cBhvr>
                                        <p:cTn id="31"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2"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1000"/>
                                        <p:tgtEl>
                                          <p:spTgt spid="4">
                                            <p:txEl>
                                              <p:pRg st="10" end="10"/>
                                            </p:txEl>
                                          </p:spTgt>
                                        </p:tgtEl>
                                      </p:cBhvr>
                                    </p:animEffect>
                                    <p:anim calcmode="lin" valueType="num">
                                      <p:cBhvr>
                                        <p:cTn id="38"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1000"/>
                                        <p:tgtEl>
                                          <p:spTgt spid="4">
                                            <p:txEl>
                                              <p:pRg st="11" end="11"/>
                                            </p:txEl>
                                          </p:spTgt>
                                        </p:tgtEl>
                                      </p:cBhvr>
                                    </p:animEffect>
                                    <p:anim calcmode="lin" valueType="num">
                                      <p:cBhvr>
                                        <p:cTn id="43"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C466BB-F60C-459C-8CE7-EB96982EFDA5}"/>
              </a:ext>
            </a:extLst>
          </p:cNvPr>
          <p:cNvSpPr txBox="1"/>
          <p:nvPr/>
        </p:nvSpPr>
        <p:spPr>
          <a:xfrm>
            <a:off x="368169" y="216230"/>
            <a:ext cx="4270092" cy="4632037"/>
          </a:xfrm>
          <a:prstGeom prst="rect">
            <a:avLst/>
          </a:prstGeom>
          <a:noFill/>
        </p:spPr>
        <p:txBody>
          <a:bodyPr wrap="square" rtlCol="0">
            <a:spAutoFit/>
          </a:bodyPr>
          <a:lstStyle/>
          <a:p>
            <a:r>
              <a:rPr lang="en-US" sz="2500" b="1" dirty="0">
                <a:solidFill>
                  <a:schemeClr val="accent3"/>
                </a:solidFill>
                <a:latin typeface="Times New Roman" panose="02020603050405020304" pitchFamily="18" charset="0"/>
                <a:cs typeface="Times New Roman" panose="02020603050405020304" pitchFamily="18" charset="0"/>
              </a:rPr>
              <a:t>Data preparation:</a:t>
            </a:r>
          </a:p>
          <a:p>
            <a:endParaRPr lang="en-US" sz="1500" b="1" dirty="0">
              <a:solidFill>
                <a:srgbClr val="00B050"/>
              </a:solidFill>
              <a:latin typeface="Times New Roman" panose="02020603050405020304" pitchFamily="18" charset="0"/>
              <a:cs typeface="Times New Roman" panose="02020603050405020304" pitchFamily="18" charset="0"/>
            </a:endParaRPr>
          </a:p>
          <a:p>
            <a:pPr marL="257175" indent="-257175">
              <a:buFont typeface="Wingdings" panose="05000000000000000000" pitchFamily="2" charset="2"/>
              <a:buChar char="§"/>
            </a:pPr>
            <a:r>
              <a:rPr lang="en-US" sz="1500" b="1" dirty="0">
                <a:solidFill>
                  <a:srgbClr val="00B050"/>
                </a:solidFill>
                <a:latin typeface="Times New Roman" panose="02020603050405020304" pitchFamily="18" charset="0"/>
                <a:cs typeface="Times New Roman" panose="02020603050405020304" pitchFamily="18" charset="0"/>
              </a:rPr>
              <a:t>Data acquisition:</a:t>
            </a:r>
          </a:p>
          <a:p>
            <a:pPr marL="257175" indent="-257175">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dataset was collected from an open-source data science platform (Kaggle) that contains a large amount of power plant data.</a:t>
            </a:r>
          </a:p>
          <a:p>
            <a:pPr marL="257175" indent="-257175">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Dataset contains </a:t>
            </a:r>
            <a:r>
              <a:rPr lang="en-US" sz="1500" dirty="0">
                <a:highlight>
                  <a:srgbClr val="FFFF00"/>
                </a:highlight>
                <a:latin typeface="Times New Roman" panose="02020603050405020304" pitchFamily="18" charset="0"/>
                <a:cs typeface="Times New Roman" panose="02020603050405020304" pitchFamily="18" charset="0"/>
              </a:rPr>
              <a:t>116 variables with 17,280 observations.</a:t>
            </a:r>
          </a:p>
          <a:p>
            <a:pPr marL="257175" indent="-257175">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116 variables include parameters like coal flow rate, feedwater flow, temperature control, sensor positions, etc.</a:t>
            </a:r>
          </a:p>
          <a:p>
            <a:pPr marL="257175" indent="-257175">
              <a:buFont typeface="Arial" panose="020B0604020202020204" pitchFamily="34" charset="0"/>
              <a:buChar char="•"/>
            </a:pPr>
            <a:endParaRPr lang="en-US" sz="1500" dirty="0">
              <a:latin typeface="Times New Roman" panose="02020603050405020304" pitchFamily="18" charset="0"/>
              <a:cs typeface="Times New Roman" panose="02020603050405020304" pitchFamily="18" charset="0"/>
            </a:endParaRPr>
          </a:p>
          <a:p>
            <a:pPr marL="257175" indent="-257175">
              <a:buFont typeface="Wingdings" panose="05000000000000000000" pitchFamily="2" charset="2"/>
              <a:buChar char="§"/>
            </a:pPr>
            <a:r>
              <a:rPr lang="en-US" sz="1500" b="1" dirty="0">
                <a:solidFill>
                  <a:srgbClr val="00B050"/>
                </a:solidFill>
                <a:latin typeface="Times New Roman" panose="02020603050405020304" pitchFamily="18" charset="0"/>
                <a:cs typeface="Times New Roman" panose="02020603050405020304" pitchFamily="18" charset="0"/>
              </a:rPr>
              <a:t>Data preprocessing:</a:t>
            </a:r>
          </a:p>
          <a:p>
            <a:pPr marL="257175" indent="-257175">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Null value or invalid values detection.</a:t>
            </a:r>
          </a:p>
          <a:p>
            <a:pPr marL="257175" indent="-257175">
              <a:buFont typeface="Arial" panose="020B0604020202020204" pitchFamily="34" charset="0"/>
              <a:buChar char="•"/>
            </a:pPr>
            <a:r>
              <a:rPr lang="en-US" sz="1500" dirty="0">
                <a:highlight>
                  <a:srgbClr val="FFFF00"/>
                </a:highlight>
                <a:latin typeface="Times New Roman" panose="02020603050405020304" pitchFamily="18" charset="0"/>
                <a:cs typeface="Times New Roman" panose="02020603050405020304" pitchFamily="18" charset="0"/>
              </a:rPr>
              <a:t>Outliers detection.</a:t>
            </a:r>
          </a:p>
          <a:p>
            <a:r>
              <a:rPr lang="en-US" sz="1500" b="1" i="1" dirty="0">
                <a:solidFill>
                  <a:srgbClr val="273239"/>
                </a:solidFill>
                <a:highlight>
                  <a:srgbClr val="FFFF00"/>
                </a:highlight>
                <a:latin typeface="urw-din"/>
              </a:rPr>
              <a:t>             Z score =  (x -mean) /std. deviation</a:t>
            </a:r>
          </a:p>
          <a:p>
            <a:pPr marL="285750" indent="-285750">
              <a:buFont typeface="Arial" panose="020B0604020202020204" pitchFamily="34" charset="0"/>
              <a:buChar char="•"/>
            </a:pPr>
            <a:r>
              <a:rPr lang="en-US" sz="1500" dirty="0">
                <a:highlight>
                  <a:srgbClr val="FFFF00"/>
                </a:highlight>
                <a:latin typeface="Times New Roman" panose="02020603050405020304" pitchFamily="18" charset="0"/>
                <a:cs typeface="Times New Roman" panose="02020603050405020304" pitchFamily="18" charset="0"/>
              </a:rPr>
              <a:t>Normalization of the dataset.</a:t>
            </a:r>
          </a:p>
          <a:p>
            <a:endParaRPr lang="en-US" sz="1500" b="1" i="1" dirty="0">
              <a:solidFill>
                <a:srgbClr val="273239"/>
              </a:solidFill>
              <a:latin typeface="urw-din"/>
            </a:endParaRPr>
          </a:p>
          <a:p>
            <a:endParaRPr lang="en-US" sz="1500" dirty="0">
              <a:latin typeface="Times New Roman" panose="02020603050405020304" pitchFamily="18" charset="0"/>
              <a:cs typeface="Times New Roman" panose="02020603050405020304" pitchFamily="18" charset="0"/>
            </a:endParaRPr>
          </a:p>
        </p:txBody>
      </p:sp>
      <p:pic>
        <p:nvPicPr>
          <p:cNvPr id="3" name="Picture 2" descr="A picture containing text, antenna&#10;&#10;Description automatically generated">
            <a:extLst>
              <a:ext uri="{FF2B5EF4-FFF2-40B4-BE49-F238E27FC236}">
                <a16:creationId xmlns:a16="http://schemas.microsoft.com/office/drawing/2014/main" id="{70295736-B1CB-458E-9F75-6C520B506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0834" y="276552"/>
            <a:ext cx="3087756" cy="2020484"/>
          </a:xfrm>
          <a:prstGeom prst="rect">
            <a:avLst/>
          </a:prstGeom>
        </p:spPr>
      </p:pic>
      <p:pic>
        <p:nvPicPr>
          <p:cNvPr id="6" name="Picture 5" descr="Chart&#10;&#10;Description automatically generated with medium confidence">
            <a:extLst>
              <a:ext uri="{FF2B5EF4-FFF2-40B4-BE49-F238E27FC236}">
                <a16:creationId xmlns:a16="http://schemas.microsoft.com/office/drawing/2014/main" id="{E53703ED-9A53-49AE-9D10-7174B214C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973" y="2598234"/>
            <a:ext cx="3159477" cy="213057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92" y="4728812"/>
            <a:ext cx="375805" cy="375805"/>
          </a:xfrm>
          <a:prstGeom prst="rect">
            <a:avLst/>
          </a:prstGeom>
        </p:spPr>
      </p:pic>
      <p:sp>
        <p:nvSpPr>
          <p:cNvPr id="14" name="Slide Number Placeholder 13"/>
          <p:cNvSpPr>
            <a:spLocks noGrp="1"/>
          </p:cNvSpPr>
          <p:nvPr>
            <p:ph type="sldNum" sz="quarter" idx="12"/>
          </p:nvPr>
        </p:nvSpPr>
        <p:spPr/>
        <p:txBody>
          <a:bodyPr>
            <a:normAutofit/>
          </a:bodyPr>
          <a:lstStyle/>
          <a:p>
            <a:r>
              <a:rPr lang="en-US" dirty="0"/>
              <a:t>4 of 15</a:t>
            </a:r>
          </a:p>
        </p:txBody>
      </p:sp>
    </p:spTree>
    <p:extLst>
      <p:ext uri="{BB962C8B-B14F-4D97-AF65-F5344CB8AC3E}">
        <p14:creationId xmlns:p14="http://schemas.microsoft.com/office/powerpoint/2010/main" val="252041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1000"/>
                                        <p:tgtEl>
                                          <p:spTgt spid="4">
                                            <p:txEl>
                                              <p:pRg st="7" end="7"/>
                                            </p:txEl>
                                          </p:spTgt>
                                        </p:tgtEl>
                                      </p:cBhvr>
                                    </p:animEffect>
                                    <p:anim calcmode="lin" valueType="num">
                                      <p:cBhvr>
                                        <p:cTn id="30"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7" end="7"/>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fade">
                                      <p:cBhvr>
                                        <p:cTn id="34" dur="1000"/>
                                        <p:tgtEl>
                                          <p:spTgt spid="4">
                                            <p:txEl>
                                              <p:pRg st="8" end="8"/>
                                            </p:txEl>
                                          </p:spTgt>
                                        </p:tgtEl>
                                      </p:cBhvr>
                                    </p:animEffect>
                                    <p:anim calcmode="lin" valueType="num">
                                      <p:cBhvr>
                                        <p:cTn id="35"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8" end="8"/>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animEffect transition="in" filter="fade">
                                      <p:cBhvr>
                                        <p:cTn id="39" dur="1000"/>
                                        <p:tgtEl>
                                          <p:spTgt spid="4">
                                            <p:txEl>
                                              <p:pRg st="9" end="9"/>
                                            </p:txEl>
                                          </p:spTgt>
                                        </p:tgtEl>
                                      </p:cBhvr>
                                    </p:animEffect>
                                    <p:anim calcmode="lin" valueType="num">
                                      <p:cBhvr>
                                        <p:cTn id="40"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9" end="9"/>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xEl>
                                              <p:pRg st="10" end="10"/>
                                            </p:txEl>
                                          </p:spTgt>
                                        </p:tgtEl>
                                        <p:attrNameLst>
                                          <p:attrName>style.visibility</p:attrName>
                                        </p:attrNameLst>
                                      </p:cBhvr>
                                      <p:to>
                                        <p:strVal val="visible"/>
                                      </p:to>
                                    </p:set>
                                    <p:animEffect transition="in" filter="fade">
                                      <p:cBhvr>
                                        <p:cTn id="44" dur="1000"/>
                                        <p:tgtEl>
                                          <p:spTgt spid="4">
                                            <p:txEl>
                                              <p:pRg st="10" end="10"/>
                                            </p:txEl>
                                          </p:spTgt>
                                        </p:tgtEl>
                                      </p:cBhvr>
                                    </p:animEffect>
                                    <p:anim calcmode="lin" valueType="num">
                                      <p:cBhvr>
                                        <p:cTn id="45"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46"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
                                            <p:txEl>
                                              <p:pRg st="11" end="11"/>
                                            </p:txEl>
                                          </p:spTgt>
                                        </p:tgtEl>
                                        <p:attrNameLst>
                                          <p:attrName>style.visibility</p:attrName>
                                        </p:attrNameLst>
                                      </p:cBhvr>
                                      <p:to>
                                        <p:strVal val="visible"/>
                                      </p:to>
                                    </p:set>
                                    <p:animEffect transition="in" filter="fade">
                                      <p:cBhvr>
                                        <p:cTn id="49" dur="1000"/>
                                        <p:tgtEl>
                                          <p:spTgt spid="4">
                                            <p:txEl>
                                              <p:pRg st="11" end="11"/>
                                            </p:txEl>
                                          </p:spTgt>
                                        </p:tgtEl>
                                      </p:cBhvr>
                                    </p:animEffect>
                                    <p:anim calcmode="lin" valueType="num">
                                      <p:cBhvr>
                                        <p:cTn id="50"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11" end="11"/>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1000"/>
                                        <p:tgtEl>
                                          <p:spTgt spid="6"/>
                                        </p:tgtEl>
                                      </p:cBhvr>
                                    </p:animEffect>
                                    <p:anim calcmode="lin" valueType="num">
                                      <p:cBhvr>
                                        <p:cTn id="60" dur="1000" fill="hold"/>
                                        <p:tgtEl>
                                          <p:spTgt spid="6"/>
                                        </p:tgtEl>
                                        <p:attrNameLst>
                                          <p:attrName>ppt_x</p:attrName>
                                        </p:attrNameLst>
                                      </p:cBhvr>
                                      <p:tavLst>
                                        <p:tav tm="0">
                                          <p:val>
                                            <p:strVal val="#ppt_x"/>
                                          </p:val>
                                        </p:tav>
                                        <p:tav tm="100000">
                                          <p:val>
                                            <p:strVal val="#ppt_x"/>
                                          </p:val>
                                        </p:tav>
                                      </p:tavLst>
                                    </p:anim>
                                    <p:anim calcmode="lin" valueType="num">
                                      <p:cBhvr>
                                        <p:cTn id="6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C466BB-F60C-459C-8CE7-EB96982EFDA5}"/>
              </a:ext>
            </a:extLst>
          </p:cNvPr>
          <p:cNvSpPr txBox="1"/>
          <p:nvPr/>
        </p:nvSpPr>
        <p:spPr>
          <a:xfrm>
            <a:off x="362930" y="231995"/>
            <a:ext cx="7559242" cy="1631216"/>
          </a:xfrm>
          <a:prstGeom prst="rect">
            <a:avLst/>
          </a:prstGeom>
          <a:noFill/>
        </p:spPr>
        <p:txBody>
          <a:bodyPr wrap="square" rtlCol="0">
            <a:spAutoFit/>
          </a:bodyPr>
          <a:lstStyle/>
          <a:p>
            <a:r>
              <a:rPr lang="en-US" sz="2500" b="1" dirty="0">
                <a:solidFill>
                  <a:schemeClr val="accent3"/>
                </a:solidFill>
                <a:latin typeface="Times New Roman" panose="02020603050405020304" pitchFamily="18" charset="0"/>
                <a:cs typeface="Times New Roman" panose="02020603050405020304" pitchFamily="18" charset="0"/>
              </a:rPr>
              <a:t>Data preparation:</a:t>
            </a:r>
          </a:p>
          <a:p>
            <a:endParaRPr lang="en-US" sz="1500" dirty="0">
              <a:latin typeface="Times New Roman" panose="02020603050405020304" pitchFamily="18" charset="0"/>
              <a:cs typeface="Times New Roman" panose="02020603050405020304" pitchFamily="18" charset="0"/>
            </a:endParaRPr>
          </a:p>
          <a:p>
            <a:pPr marL="257175" indent="-257175">
              <a:buFont typeface="Wingdings" panose="05000000000000000000" pitchFamily="2" charset="2"/>
              <a:buChar char="§"/>
            </a:pPr>
            <a:r>
              <a:rPr lang="en-US" sz="1500" b="1" dirty="0">
                <a:solidFill>
                  <a:srgbClr val="00B050"/>
                </a:solidFill>
                <a:latin typeface="Times New Roman" panose="02020603050405020304" pitchFamily="18" charset="0"/>
                <a:cs typeface="Times New Roman" panose="02020603050405020304" pitchFamily="18" charset="0"/>
              </a:rPr>
              <a:t>Training and testing dataset:</a:t>
            </a:r>
          </a:p>
          <a:p>
            <a:pPr marL="257175" indent="-257175">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Dataset was split into 70:30 training, testing data.</a:t>
            </a:r>
          </a:p>
          <a:p>
            <a:pPr marL="257175" indent="-257175">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Input variables contain operational parameters like , coal flow, air flow, sensor positions.</a:t>
            </a:r>
          </a:p>
          <a:p>
            <a:pPr marL="257175" indent="-257175">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Output variables contain power output, feedwater flow, temperatures of valves etc.</a:t>
            </a:r>
          </a:p>
        </p:txBody>
      </p:sp>
      <p:sp>
        <p:nvSpPr>
          <p:cNvPr id="7" name="Rectangle 6">
            <a:extLst>
              <a:ext uri="{FF2B5EF4-FFF2-40B4-BE49-F238E27FC236}">
                <a16:creationId xmlns:a16="http://schemas.microsoft.com/office/drawing/2014/main" id="{4C33E3C7-2326-4A87-9694-7392EF7432D4}"/>
              </a:ext>
            </a:extLst>
          </p:cNvPr>
          <p:cNvSpPr/>
          <p:nvPr/>
        </p:nvSpPr>
        <p:spPr>
          <a:xfrm>
            <a:off x="5769831" y="2693518"/>
            <a:ext cx="1212787" cy="1513959"/>
          </a:xfrm>
          <a:prstGeom prst="rect">
            <a:avLst/>
          </a:prstGeom>
          <a:solidFill>
            <a:schemeClr val="tx1">
              <a:lumMod val="60000"/>
              <a:lumOff val="40000"/>
            </a:schemeClr>
          </a:solidFill>
          <a:ln w="19050">
            <a:solidFill>
              <a:srgbClr val="0901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7175" indent="-257175">
              <a:buAutoNum type="arabicPeriod"/>
            </a:pPr>
            <a:r>
              <a:rPr lang="en-US" sz="1050" dirty="0">
                <a:solidFill>
                  <a:srgbClr val="09012B"/>
                </a:solidFill>
              </a:rPr>
              <a:t>Power output</a:t>
            </a:r>
          </a:p>
          <a:p>
            <a:pPr marL="257175" indent="-257175">
              <a:buAutoNum type="arabicPeriod"/>
            </a:pPr>
            <a:r>
              <a:rPr lang="en-US" sz="1050" dirty="0">
                <a:solidFill>
                  <a:srgbClr val="09012B"/>
                </a:solidFill>
              </a:rPr>
              <a:t>Temperature control unit</a:t>
            </a:r>
          </a:p>
          <a:p>
            <a:pPr marL="257175" indent="-257175">
              <a:buAutoNum type="arabicPeriod"/>
            </a:pPr>
            <a:r>
              <a:rPr lang="en-US" sz="1050" dirty="0">
                <a:solidFill>
                  <a:srgbClr val="09012B"/>
                </a:solidFill>
              </a:rPr>
              <a:t>Feedwater flow</a:t>
            </a:r>
          </a:p>
          <a:p>
            <a:r>
              <a:rPr lang="en-US" sz="1050" dirty="0" err="1">
                <a:solidFill>
                  <a:srgbClr val="09012B"/>
                </a:solidFill>
              </a:rPr>
              <a:t>etc</a:t>
            </a:r>
            <a:r>
              <a:rPr lang="en-US" sz="1050" dirty="0">
                <a:solidFill>
                  <a:srgbClr val="09012B"/>
                </a:solidFill>
              </a:rPr>
              <a:t> 18 output units</a:t>
            </a:r>
          </a:p>
        </p:txBody>
      </p:sp>
      <p:sp>
        <p:nvSpPr>
          <p:cNvPr id="8" name="Rectangle 7">
            <a:extLst>
              <a:ext uri="{FF2B5EF4-FFF2-40B4-BE49-F238E27FC236}">
                <a16:creationId xmlns:a16="http://schemas.microsoft.com/office/drawing/2014/main" id="{7233571B-9825-46C9-A3EC-A7B964D99C7E}"/>
              </a:ext>
            </a:extLst>
          </p:cNvPr>
          <p:cNvSpPr/>
          <p:nvPr/>
        </p:nvSpPr>
        <p:spPr>
          <a:xfrm>
            <a:off x="2593959" y="2666182"/>
            <a:ext cx="1147812" cy="1496441"/>
          </a:xfrm>
          <a:prstGeom prst="rect">
            <a:avLst/>
          </a:prstGeom>
          <a:solidFill>
            <a:schemeClr val="tx1">
              <a:lumMod val="60000"/>
              <a:lumOff val="40000"/>
            </a:schemeClr>
          </a:solidFill>
          <a:ln w="19050">
            <a:solidFill>
              <a:srgbClr val="0901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7175" indent="-257175">
              <a:buAutoNum type="arabicPeriod"/>
            </a:pPr>
            <a:r>
              <a:rPr lang="en-US" sz="1100" dirty="0">
                <a:solidFill>
                  <a:srgbClr val="09012B"/>
                </a:solidFill>
              </a:rPr>
              <a:t>Coal Flow,</a:t>
            </a:r>
          </a:p>
          <a:p>
            <a:pPr marL="257175" indent="-257175">
              <a:buAutoNum type="arabicPeriod"/>
            </a:pPr>
            <a:r>
              <a:rPr lang="en-US" sz="1100" dirty="0">
                <a:solidFill>
                  <a:srgbClr val="09012B"/>
                </a:solidFill>
              </a:rPr>
              <a:t>Air flow,</a:t>
            </a:r>
          </a:p>
          <a:p>
            <a:pPr marL="257175" indent="-257175">
              <a:buAutoNum type="arabicPeriod"/>
            </a:pPr>
            <a:r>
              <a:rPr lang="en-US" sz="1100" dirty="0">
                <a:solidFill>
                  <a:srgbClr val="09012B"/>
                </a:solidFill>
              </a:rPr>
              <a:t>Damper pressure,</a:t>
            </a:r>
          </a:p>
          <a:p>
            <a:r>
              <a:rPr lang="en-US" sz="1100" dirty="0" err="1">
                <a:solidFill>
                  <a:srgbClr val="09012B"/>
                </a:solidFill>
              </a:rPr>
              <a:t>etc</a:t>
            </a:r>
            <a:endParaRPr lang="en-US" sz="1100" dirty="0">
              <a:solidFill>
                <a:srgbClr val="09012B"/>
              </a:solidFill>
            </a:endParaRPr>
          </a:p>
          <a:p>
            <a:r>
              <a:rPr lang="en-US" sz="1100" dirty="0">
                <a:solidFill>
                  <a:srgbClr val="09012B"/>
                </a:solidFill>
              </a:rPr>
              <a:t>98 operational parameters inputs</a:t>
            </a:r>
          </a:p>
        </p:txBody>
      </p:sp>
      <p:sp>
        <p:nvSpPr>
          <p:cNvPr id="9" name="Oval 8">
            <a:extLst>
              <a:ext uri="{FF2B5EF4-FFF2-40B4-BE49-F238E27FC236}">
                <a16:creationId xmlns:a16="http://schemas.microsoft.com/office/drawing/2014/main" id="{30764422-7CEA-4897-AB05-D5B06917FF54}"/>
              </a:ext>
            </a:extLst>
          </p:cNvPr>
          <p:cNvSpPr/>
          <p:nvPr/>
        </p:nvSpPr>
        <p:spPr>
          <a:xfrm>
            <a:off x="4169024" y="2918591"/>
            <a:ext cx="1219201" cy="962067"/>
          </a:xfrm>
          <a:prstGeom prst="ellipse">
            <a:avLst/>
          </a:prstGeom>
          <a:solidFill>
            <a:schemeClr val="tx1">
              <a:lumMod val="60000"/>
              <a:lumOff val="40000"/>
            </a:schemeClr>
          </a:solidFill>
          <a:ln w="19050">
            <a:solidFill>
              <a:srgbClr val="0901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9012B"/>
                </a:solidFill>
              </a:rPr>
              <a:t>Deep learning model</a:t>
            </a:r>
          </a:p>
        </p:txBody>
      </p:sp>
      <p:cxnSp>
        <p:nvCxnSpPr>
          <p:cNvPr id="11" name="Straight Arrow Connector 10">
            <a:extLst>
              <a:ext uri="{FF2B5EF4-FFF2-40B4-BE49-F238E27FC236}">
                <a16:creationId xmlns:a16="http://schemas.microsoft.com/office/drawing/2014/main" id="{4B0580C3-DEE7-49B1-8612-5255E7D3461B}"/>
              </a:ext>
            </a:extLst>
          </p:cNvPr>
          <p:cNvCxnSpPr/>
          <p:nvPr/>
        </p:nvCxnSpPr>
        <p:spPr>
          <a:xfrm flipV="1">
            <a:off x="3741771" y="3394475"/>
            <a:ext cx="405715" cy="5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F6E9A36-6D78-4E95-A25B-A530AF3CEBE1}"/>
              </a:ext>
            </a:extLst>
          </p:cNvPr>
          <p:cNvCxnSpPr>
            <a:cxnSpLocks/>
          </p:cNvCxnSpPr>
          <p:nvPr/>
        </p:nvCxnSpPr>
        <p:spPr>
          <a:xfrm flipV="1">
            <a:off x="5388225" y="3386051"/>
            <a:ext cx="3866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92" y="4728812"/>
            <a:ext cx="375805" cy="375805"/>
          </a:xfrm>
          <a:prstGeom prst="rect">
            <a:avLst/>
          </a:prstGeom>
        </p:spPr>
      </p:pic>
      <p:sp>
        <p:nvSpPr>
          <p:cNvPr id="14" name="Slide Number Placeholder 13"/>
          <p:cNvSpPr>
            <a:spLocks noGrp="1"/>
          </p:cNvSpPr>
          <p:nvPr>
            <p:ph type="sldNum" sz="quarter" idx="12"/>
          </p:nvPr>
        </p:nvSpPr>
        <p:spPr/>
        <p:txBody>
          <a:bodyPr>
            <a:normAutofit fontScale="92500"/>
          </a:bodyPr>
          <a:lstStyle/>
          <a:p>
            <a:r>
              <a:rPr lang="en-US" dirty="0"/>
              <a:t>5 of 15</a:t>
            </a:r>
          </a:p>
        </p:txBody>
      </p:sp>
    </p:spTree>
    <p:extLst>
      <p:ext uri="{BB962C8B-B14F-4D97-AF65-F5344CB8AC3E}">
        <p14:creationId xmlns:p14="http://schemas.microsoft.com/office/powerpoint/2010/main" val="250272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 y="53622"/>
            <a:ext cx="8520600" cy="572700"/>
          </a:xfrm>
        </p:spPr>
        <p:txBody>
          <a:bodyPr>
            <a:normAutofit fontScale="90000"/>
          </a:bodyPr>
          <a:lstStyle/>
          <a:p>
            <a:r>
              <a:rPr lang="en-US" sz="2800" b="1" dirty="0">
                <a:latin typeface="Times New Roman" panose="02020603050405020304" pitchFamily="18" charset="0"/>
                <a:cs typeface="Times New Roman" panose="02020603050405020304" pitchFamily="18" charset="0"/>
              </a:rPr>
              <a:t>Deep</a:t>
            </a:r>
            <a:r>
              <a:rPr lang="en-US" b="1" dirty="0">
                <a:latin typeface="Times New Roman" panose="02020603050405020304" pitchFamily="18" charset="0"/>
                <a:cs typeface="Times New Roman" panose="02020603050405020304" pitchFamily="18" charset="0"/>
              </a:rPr>
              <a:t> feed-forward Neural Network (DNN)</a:t>
            </a:r>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475151" y="883020"/>
                <a:ext cx="4134949" cy="4260480"/>
              </a:xfrm>
            </p:spPr>
            <p:txBody>
              <a:bodyPr>
                <a:normAutofit/>
              </a:bodyPr>
              <a:lstStyle/>
              <a:p>
                <a:pPr>
                  <a:buFont typeface="Wingdings" panose="05000000000000000000" pitchFamily="2" charset="2"/>
                  <a:buChar char="§"/>
                </a:pPr>
                <a:r>
                  <a:rPr lang="en-US" sz="1400" dirty="0">
                    <a:solidFill>
                      <a:schemeClr val="tx2">
                        <a:lumMod val="10000"/>
                      </a:schemeClr>
                    </a:solidFill>
                    <a:latin typeface="Times New Roman" panose="02020603050405020304" pitchFamily="18" charset="0"/>
                    <a:cs typeface="Times New Roman" panose="02020603050405020304" pitchFamily="18" charset="0"/>
                  </a:rPr>
                  <a:t>Regression problems - Linear Regression model</a:t>
                </a:r>
              </a:p>
              <a:p>
                <a:pPr>
                  <a:buFont typeface="Wingdings" panose="05000000000000000000" pitchFamily="2" charset="2"/>
                  <a:buChar char="§"/>
                </a:pPr>
                <a:r>
                  <a:rPr lang="en-US" sz="1400" dirty="0">
                    <a:solidFill>
                      <a:schemeClr val="tx2">
                        <a:lumMod val="10000"/>
                      </a:schemeClr>
                    </a:solidFill>
                    <a:highlight>
                      <a:srgbClr val="FFFF00"/>
                    </a:highlight>
                    <a:latin typeface="Times New Roman" panose="02020603050405020304" pitchFamily="18" charset="0"/>
                    <a:cs typeface="Times New Roman" panose="02020603050405020304" pitchFamily="18" charset="0"/>
                  </a:rPr>
                  <a:t>Fitting a function for Multi-Input and Multi-Output variables (MIMO)</a:t>
                </a:r>
              </a:p>
              <a:p>
                <a:pPr lvl="1">
                  <a:buFont typeface="Arial" panose="020B0604020202020204" pitchFamily="34" charset="0"/>
                  <a:buChar char="•"/>
                </a:pPr>
                <a:r>
                  <a:rPr lang="en-US" sz="1000" dirty="0">
                    <a:solidFill>
                      <a:schemeClr val="tx2">
                        <a:lumMod val="10000"/>
                      </a:schemeClr>
                    </a:solidFill>
                    <a:latin typeface="Times New Roman" panose="02020603050405020304" pitchFamily="18" charset="0"/>
                    <a:cs typeface="Times New Roman" panose="02020603050405020304" pitchFamily="18" charset="0"/>
                  </a:rPr>
                  <a:t>Input: A set of predictor variables</a:t>
                </a:r>
              </a:p>
              <a:p>
                <a:pPr lvl="1">
                  <a:buFont typeface="Arial" panose="020B0604020202020204" pitchFamily="34" charset="0"/>
                  <a:buChar char="•"/>
                </a:pPr>
                <a:r>
                  <a:rPr lang="en-US" sz="1000" dirty="0">
                    <a:solidFill>
                      <a:schemeClr val="tx2">
                        <a:lumMod val="10000"/>
                      </a:schemeClr>
                    </a:solidFill>
                    <a:latin typeface="Times New Roman" panose="02020603050405020304" pitchFamily="18" charset="0"/>
                    <a:cs typeface="Times New Roman" panose="02020603050405020304" pitchFamily="18" charset="0"/>
                  </a:rPr>
                  <a:t>Output: A set of response variables</a:t>
                </a:r>
                <a:endParaRPr lang="en-US" sz="1400" dirty="0">
                  <a:solidFill>
                    <a:schemeClr val="tx2">
                      <a:lumMod val="1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1400" dirty="0">
                  <a:solidFill>
                    <a:schemeClr val="tx2">
                      <a:lumMod val="1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1400" dirty="0">
                    <a:solidFill>
                      <a:schemeClr val="tx2">
                        <a:lumMod val="10000"/>
                      </a:schemeClr>
                    </a:solidFill>
                    <a:latin typeface="Times New Roman" panose="02020603050405020304" pitchFamily="18" charset="0"/>
                    <a:cs typeface="Times New Roman" panose="02020603050405020304" pitchFamily="18" charset="0"/>
                  </a:rPr>
                  <a:t>DNN:</a:t>
                </a:r>
              </a:p>
              <a:p>
                <a:pPr lvl="1">
                  <a:buFont typeface="Wingdings" panose="05000000000000000000" pitchFamily="2" charset="2"/>
                  <a:buChar char="§"/>
                </a:pPr>
                <a:r>
                  <a:rPr lang="en-US" sz="1000" dirty="0">
                    <a:solidFill>
                      <a:schemeClr val="tx2">
                        <a:lumMod val="10000"/>
                      </a:schemeClr>
                    </a:solidFill>
                    <a:latin typeface="Times New Roman" panose="02020603050405020304" pitchFamily="18" charset="0"/>
                    <a:cs typeface="Times New Roman" panose="02020603050405020304" pitchFamily="18" charset="0"/>
                  </a:rPr>
                  <a:t>Performing DNN on a sequential dataset</a:t>
                </a:r>
              </a:p>
              <a:p>
                <a:pPr lvl="1">
                  <a:buFont typeface="Wingdings" panose="05000000000000000000" pitchFamily="2" charset="2"/>
                  <a:buChar char="§"/>
                </a:pPr>
                <a:r>
                  <a:rPr lang="en-US" sz="1000" dirty="0">
                    <a:solidFill>
                      <a:schemeClr val="tx2">
                        <a:lumMod val="10000"/>
                      </a:schemeClr>
                    </a:solidFill>
                    <a:latin typeface="Times New Roman" panose="02020603050405020304" pitchFamily="18" charset="0"/>
                    <a:cs typeface="Times New Roman" panose="02020603050405020304" pitchFamily="18" charset="0"/>
                  </a:rPr>
                  <a:t>Deep feed-forward Neural Network</a:t>
                </a:r>
              </a:p>
              <a:p>
                <a:pPr lvl="2">
                  <a:buFont typeface="Arial" panose="020B0604020202020204" pitchFamily="34" charset="0"/>
                  <a:buChar char="•"/>
                </a:pPr>
                <a:r>
                  <a:rPr lang="en-US" sz="1000" dirty="0">
                    <a:solidFill>
                      <a:schemeClr val="tx2">
                        <a:lumMod val="10000"/>
                      </a:schemeClr>
                    </a:solidFill>
                    <a:latin typeface="Times New Roman" panose="02020603050405020304" pitchFamily="18" charset="0"/>
                    <a:cs typeface="Times New Roman" panose="02020603050405020304" pitchFamily="18" charset="0"/>
                  </a:rPr>
                  <a:t>Input layer: X = </a:t>
                </a:r>
                <a14:m>
                  <m:oMath xmlns:m="http://schemas.openxmlformats.org/officeDocument/2006/math">
                    <m:sSup>
                      <m:sSupPr>
                        <m:ctrlPr>
                          <a:rPr lang="en-US" sz="1000" b="0" i="1" smtClean="0">
                            <a:solidFill>
                              <a:schemeClr val="tx2">
                                <a:lumMod val="10000"/>
                              </a:schemeClr>
                            </a:solidFill>
                            <a:latin typeface="Cambria Math" panose="02040503050406030204" pitchFamily="18" charset="0"/>
                            <a:cs typeface="Times New Roman" panose="02020603050405020304" pitchFamily="18" charset="0"/>
                          </a:rPr>
                        </m:ctrlPr>
                      </m:sSupPr>
                      <m:e>
                        <m:r>
                          <a:rPr lang="en-US" sz="1000" i="1">
                            <a:solidFill>
                              <a:schemeClr val="tx2">
                                <a:lumMod val="10000"/>
                              </a:schemeClr>
                            </a:solidFill>
                            <a:latin typeface="Cambria Math" panose="02040503050406030204" pitchFamily="18" charset="0"/>
                            <a:cs typeface="Times New Roman" panose="02020603050405020304" pitchFamily="18" charset="0"/>
                          </a:rPr>
                          <m:t>[</m:t>
                        </m:r>
                        <m:sSub>
                          <m:sSubPr>
                            <m:ctrlPr>
                              <a:rPr lang="en-US" sz="1000" i="1">
                                <a:solidFill>
                                  <a:schemeClr val="tx2">
                                    <a:lumMod val="10000"/>
                                  </a:schemeClr>
                                </a:solidFill>
                                <a:latin typeface="Cambria Math" panose="02040503050406030204" pitchFamily="18" charset="0"/>
                                <a:cs typeface="Times New Roman" panose="02020603050405020304" pitchFamily="18" charset="0"/>
                              </a:rPr>
                            </m:ctrlPr>
                          </m:sSubPr>
                          <m:e>
                            <m:r>
                              <a:rPr lang="en-US" sz="1000" i="1">
                                <a:solidFill>
                                  <a:schemeClr val="tx2">
                                    <a:lumMod val="10000"/>
                                  </a:schemeClr>
                                </a:solidFill>
                                <a:latin typeface="Cambria Math" panose="02040503050406030204" pitchFamily="18" charset="0"/>
                                <a:cs typeface="Times New Roman" panose="02020603050405020304" pitchFamily="18" charset="0"/>
                              </a:rPr>
                              <m:t>𝑋</m:t>
                            </m:r>
                          </m:e>
                          <m:sub>
                            <m:r>
                              <a:rPr lang="en-US" sz="1000" i="1">
                                <a:solidFill>
                                  <a:schemeClr val="tx2">
                                    <a:lumMod val="10000"/>
                                  </a:schemeClr>
                                </a:solidFill>
                                <a:latin typeface="Cambria Math" panose="02040503050406030204" pitchFamily="18" charset="0"/>
                                <a:cs typeface="Times New Roman" panose="02020603050405020304" pitchFamily="18" charset="0"/>
                              </a:rPr>
                              <m:t>1</m:t>
                            </m:r>
                          </m:sub>
                        </m:sSub>
                        <m:r>
                          <a:rPr lang="en-US" sz="1000" i="1">
                            <a:solidFill>
                              <a:schemeClr val="tx2">
                                <a:lumMod val="10000"/>
                              </a:schemeClr>
                            </a:solidFill>
                            <a:latin typeface="Cambria Math" panose="02040503050406030204" pitchFamily="18" charset="0"/>
                            <a:cs typeface="Times New Roman" panose="02020603050405020304" pitchFamily="18" charset="0"/>
                          </a:rPr>
                          <m:t>,</m:t>
                        </m:r>
                        <m:sSub>
                          <m:sSubPr>
                            <m:ctrlPr>
                              <a:rPr lang="en-US" sz="1000" i="1">
                                <a:solidFill>
                                  <a:schemeClr val="tx2">
                                    <a:lumMod val="10000"/>
                                  </a:schemeClr>
                                </a:solidFill>
                                <a:latin typeface="Cambria Math" panose="02040503050406030204" pitchFamily="18" charset="0"/>
                                <a:cs typeface="Times New Roman" panose="02020603050405020304" pitchFamily="18" charset="0"/>
                              </a:rPr>
                            </m:ctrlPr>
                          </m:sSubPr>
                          <m:e>
                            <m:r>
                              <a:rPr lang="en-US" sz="1000" i="1">
                                <a:solidFill>
                                  <a:schemeClr val="tx2">
                                    <a:lumMod val="10000"/>
                                  </a:schemeClr>
                                </a:solidFill>
                                <a:latin typeface="Cambria Math" panose="02040503050406030204" pitchFamily="18" charset="0"/>
                                <a:cs typeface="Times New Roman" panose="02020603050405020304" pitchFamily="18" charset="0"/>
                              </a:rPr>
                              <m:t>𝑋</m:t>
                            </m:r>
                          </m:e>
                          <m:sub>
                            <m:r>
                              <a:rPr lang="en-US" sz="1000" i="1">
                                <a:solidFill>
                                  <a:schemeClr val="tx2">
                                    <a:lumMod val="10000"/>
                                  </a:schemeClr>
                                </a:solidFill>
                                <a:latin typeface="Cambria Math" panose="02040503050406030204" pitchFamily="18" charset="0"/>
                                <a:cs typeface="Times New Roman" panose="02020603050405020304" pitchFamily="18" charset="0"/>
                              </a:rPr>
                              <m:t>2</m:t>
                            </m:r>
                          </m:sub>
                        </m:sSub>
                        <m:r>
                          <a:rPr lang="en-US" sz="1000" i="1">
                            <a:solidFill>
                              <a:schemeClr val="tx2">
                                <a:lumMod val="10000"/>
                              </a:schemeClr>
                            </a:solidFill>
                            <a:latin typeface="Cambria Math" panose="02040503050406030204" pitchFamily="18" charset="0"/>
                            <a:cs typeface="Times New Roman" panose="02020603050405020304" pitchFamily="18" charset="0"/>
                          </a:rPr>
                          <m:t>,…,</m:t>
                        </m:r>
                        <m:sSub>
                          <m:sSubPr>
                            <m:ctrlPr>
                              <a:rPr lang="en-US" sz="1000" i="1">
                                <a:solidFill>
                                  <a:schemeClr val="tx2">
                                    <a:lumMod val="10000"/>
                                  </a:schemeClr>
                                </a:solidFill>
                                <a:latin typeface="Cambria Math" panose="02040503050406030204" pitchFamily="18" charset="0"/>
                                <a:cs typeface="Times New Roman" panose="02020603050405020304" pitchFamily="18" charset="0"/>
                              </a:rPr>
                            </m:ctrlPr>
                          </m:sSubPr>
                          <m:e>
                            <m:r>
                              <a:rPr lang="en-US" sz="1000" i="1">
                                <a:solidFill>
                                  <a:schemeClr val="tx2">
                                    <a:lumMod val="10000"/>
                                  </a:schemeClr>
                                </a:solidFill>
                                <a:latin typeface="Cambria Math" panose="02040503050406030204" pitchFamily="18" charset="0"/>
                                <a:cs typeface="Times New Roman" panose="02020603050405020304" pitchFamily="18" charset="0"/>
                              </a:rPr>
                              <m:t>𝑋</m:t>
                            </m:r>
                          </m:e>
                          <m:sub>
                            <m:r>
                              <a:rPr lang="en-US" sz="1000" i="1">
                                <a:solidFill>
                                  <a:schemeClr val="tx2">
                                    <a:lumMod val="10000"/>
                                  </a:schemeClr>
                                </a:solidFill>
                                <a:latin typeface="Cambria Math" panose="02040503050406030204" pitchFamily="18" charset="0"/>
                                <a:cs typeface="Times New Roman" panose="02020603050405020304" pitchFamily="18" charset="0"/>
                              </a:rPr>
                              <m:t>𝑝</m:t>
                            </m:r>
                          </m:sub>
                        </m:sSub>
                        <m:r>
                          <a:rPr lang="en-US" sz="1000" i="1">
                            <a:solidFill>
                              <a:schemeClr val="tx2">
                                <a:lumMod val="10000"/>
                              </a:schemeClr>
                            </a:solidFill>
                            <a:latin typeface="Cambria Math" panose="02040503050406030204" pitchFamily="18" charset="0"/>
                            <a:cs typeface="Times New Roman" panose="02020603050405020304" pitchFamily="18" charset="0"/>
                          </a:rPr>
                          <m:t>]</m:t>
                        </m:r>
                      </m:e>
                      <m:sup>
                        <m:r>
                          <a:rPr lang="en-US" sz="1000" b="0" i="1" smtClean="0">
                            <a:solidFill>
                              <a:schemeClr val="tx2">
                                <a:lumMod val="10000"/>
                              </a:schemeClr>
                            </a:solidFill>
                            <a:latin typeface="Cambria Math" panose="02040503050406030204" pitchFamily="18" charset="0"/>
                            <a:cs typeface="Times New Roman" panose="02020603050405020304" pitchFamily="18" charset="0"/>
                          </a:rPr>
                          <m:t>𝑇</m:t>
                        </m:r>
                      </m:sup>
                    </m:sSup>
                  </m:oMath>
                </a14:m>
                <a:endParaRPr lang="en-US" sz="1000" dirty="0">
                  <a:solidFill>
                    <a:schemeClr val="tx2">
                      <a:lumMod val="10000"/>
                    </a:schemeClr>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000" dirty="0">
                    <a:solidFill>
                      <a:schemeClr val="tx2">
                        <a:lumMod val="10000"/>
                      </a:schemeClr>
                    </a:solidFill>
                    <a:latin typeface="Times New Roman" panose="02020603050405020304" pitchFamily="18" charset="0"/>
                    <a:cs typeface="Times New Roman" panose="02020603050405020304" pitchFamily="18" charset="0"/>
                  </a:rPr>
                  <a:t>Output layer: y = </a:t>
                </a:r>
                <a14:m>
                  <m:oMath xmlns:m="http://schemas.openxmlformats.org/officeDocument/2006/math">
                    <m:sSup>
                      <m:sSupPr>
                        <m:ctrlPr>
                          <a:rPr lang="en-US" sz="1000" i="1">
                            <a:solidFill>
                              <a:schemeClr val="tx2">
                                <a:lumMod val="10000"/>
                              </a:schemeClr>
                            </a:solidFill>
                            <a:latin typeface="Cambria Math" panose="02040503050406030204" pitchFamily="18" charset="0"/>
                            <a:cs typeface="Times New Roman" panose="02020603050405020304" pitchFamily="18" charset="0"/>
                          </a:rPr>
                        </m:ctrlPr>
                      </m:sSupPr>
                      <m:e>
                        <m:r>
                          <a:rPr lang="en-US" sz="1000" i="1">
                            <a:solidFill>
                              <a:schemeClr val="tx2">
                                <a:lumMod val="10000"/>
                              </a:schemeClr>
                            </a:solidFill>
                            <a:latin typeface="Cambria Math" panose="02040503050406030204" pitchFamily="18" charset="0"/>
                            <a:cs typeface="Times New Roman" panose="02020603050405020304" pitchFamily="18" charset="0"/>
                          </a:rPr>
                          <m:t>[</m:t>
                        </m:r>
                        <m:sSub>
                          <m:sSubPr>
                            <m:ctrlPr>
                              <a:rPr lang="en-US" sz="1000" i="1">
                                <a:solidFill>
                                  <a:schemeClr val="tx2">
                                    <a:lumMod val="10000"/>
                                  </a:schemeClr>
                                </a:solidFill>
                                <a:latin typeface="Cambria Math" panose="02040503050406030204" pitchFamily="18" charset="0"/>
                                <a:cs typeface="Times New Roman" panose="02020603050405020304" pitchFamily="18" charset="0"/>
                              </a:rPr>
                            </m:ctrlPr>
                          </m:sSubPr>
                          <m:e>
                            <m:r>
                              <a:rPr lang="en-US" sz="1000" b="0" i="1" smtClean="0">
                                <a:solidFill>
                                  <a:schemeClr val="tx2">
                                    <a:lumMod val="10000"/>
                                  </a:schemeClr>
                                </a:solidFill>
                                <a:latin typeface="Cambria Math" panose="02040503050406030204" pitchFamily="18" charset="0"/>
                                <a:cs typeface="Times New Roman" panose="02020603050405020304" pitchFamily="18" charset="0"/>
                              </a:rPr>
                              <m:t>𝑦</m:t>
                            </m:r>
                          </m:e>
                          <m:sub>
                            <m:r>
                              <a:rPr lang="en-US" sz="1000" i="1">
                                <a:solidFill>
                                  <a:schemeClr val="tx2">
                                    <a:lumMod val="10000"/>
                                  </a:schemeClr>
                                </a:solidFill>
                                <a:latin typeface="Cambria Math" panose="02040503050406030204" pitchFamily="18" charset="0"/>
                                <a:cs typeface="Times New Roman" panose="02020603050405020304" pitchFamily="18" charset="0"/>
                              </a:rPr>
                              <m:t>1</m:t>
                            </m:r>
                          </m:sub>
                        </m:sSub>
                        <m:r>
                          <a:rPr lang="en-US" sz="1000" i="1">
                            <a:solidFill>
                              <a:schemeClr val="tx2">
                                <a:lumMod val="10000"/>
                              </a:schemeClr>
                            </a:solidFill>
                            <a:latin typeface="Cambria Math" panose="02040503050406030204" pitchFamily="18" charset="0"/>
                            <a:cs typeface="Times New Roman" panose="02020603050405020304" pitchFamily="18" charset="0"/>
                          </a:rPr>
                          <m:t>,</m:t>
                        </m:r>
                        <m:sSub>
                          <m:sSubPr>
                            <m:ctrlPr>
                              <a:rPr lang="en-US" sz="1000" i="1" smtClean="0">
                                <a:solidFill>
                                  <a:schemeClr val="tx2">
                                    <a:lumMod val="10000"/>
                                  </a:schemeClr>
                                </a:solidFill>
                                <a:latin typeface="Cambria Math" panose="02040503050406030204" pitchFamily="18" charset="0"/>
                                <a:cs typeface="Times New Roman" panose="02020603050405020304" pitchFamily="18" charset="0"/>
                              </a:rPr>
                            </m:ctrlPr>
                          </m:sSubPr>
                          <m:e>
                            <m:r>
                              <a:rPr lang="en-US" sz="1000" b="0" i="1" smtClean="0">
                                <a:solidFill>
                                  <a:schemeClr val="tx2">
                                    <a:lumMod val="10000"/>
                                  </a:schemeClr>
                                </a:solidFill>
                                <a:latin typeface="Cambria Math" panose="02040503050406030204" pitchFamily="18" charset="0"/>
                                <a:cs typeface="Times New Roman" panose="02020603050405020304" pitchFamily="18" charset="0"/>
                              </a:rPr>
                              <m:t>𝑦</m:t>
                            </m:r>
                          </m:e>
                          <m:sub>
                            <m:r>
                              <a:rPr lang="en-US" sz="1000" i="1">
                                <a:solidFill>
                                  <a:schemeClr val="tx2">
                                    <a:lumMod val="10000"/>
                                  </a:schemeClr>
                                </a:solidFill>
                                <a:latin typeface="Cambria Math" panose="02040503050406030204" pitchFamily="18" charset="0"/>
                                <a:cs typeface="Times New Roman" panose="02020603050405020304" pitchFamily="18" charset="0"/>
                              </a:rPr>
                              <m:t>2</m:t>
                            </m:r>
                          </m:sub>
                        </m:sSub>
                        <m:r>
                          <a:rPr lang="en-US" sz="1000" i="1">
                            <a:solidFill>
                              <a:schemeClr val="tx2">
                                <a:lumMod val="10000"/>
                              </a:schemeClr>
                            </a:solidFill>
                            <a:latin typeface="Cambria Math" panose="02040503050406030204" pitchFamily="18" charset="0"/>
                            <a:cs typeface="Times New Roman" panose="02020603050405020304" pitchFamily="18" charset="0"/>
                          </a:rPr>
                          <m:t>,…,</m:t>
                        </m:r>
                        <m:sSub>
                          <m:sSubPr>
                            <m:ctrlPr>
                              <a:rPr lang="en-US" sz="1000" i="1">
                                <a:solidFill>
                                  <a:schemeClr val="tx2">
                                    <a:lumMod val="10000"/>
                                  </a:schemeClr>
                                </a:solidFill>
                                <a:latin typeface="Cambria Math" panose="02040503050406030204" pitchFamily="18" charset="0"/>
                                <a:cs typeface="Times New Roman" panose="02020603050405020304" pitchFamily="18" charset="0"/>
                              </a:rPr>
                            </m:ctrlPr>
                          </m:sSubPr>
                          <m:e>
                            <m:r>
                              <a:rPr lang="en-US" sz="1000" b="0" i="1" smtClean="0">
                                <a:solidFill>
                                  <a:schemeClr val="tx2">
                                    <a:lumMod val="10000"/>
                                  </a:schemeClr>
                                </a:solidFill>
                                <a:latin typeface="Cambria Math" panose="02040503050406030204" pitchFamily="18" charset="0"/>
                                <a:cs typeface="Times New Roman" panose="02020603050405020304" pitchFamily="18" charset="0"/>
                              </a:rPr>
                              <m:t>𝑦</m:t>
                            </m:r>
                          </m:e>
                          <m:sub>
                            <m:r>
                              <a:rPr lang="en-US" sz="1000" b="0" i="1" smtClean="0">
                                <a:solidFill>
                                  <a:schemeClr val="tx2">
                                    <a:lumMod val="10000"/>
                                  </a:schemeClr>
                                </a:solidFill>
                                <a:latin typeface="Cambria Math" panose="02040503050406030204" pitchFamily="18" charset="0"/>
                                <a:cs typeface="Times New Roman" panose="02020603050405020304" pitchFamily="18" charset="0"/>
                              </a:rPr>
                              <m:t>𝑙</m:t>
                            </m:r>
                          </m:sub>
                        </m:sSub>
                        <m:r>
                          <a:rPr lang="en-US" sz="1000" i="1">
                            <a:solidFill>
                              <a:schemeClr val="tx2">
                                <a:lumMod val="10000"/>
                              </a:schemeClr>
                            </a:solidFill>
                            <a:latin typeface="Cambria Math" panose="02040503050406030204" pitchFamily="18" charset="0"/>
                            <a:cs typeface="Times New Roman" panose="02020603050405020304" pitchFamily="18" charset="0"/>
                          </a:rPr>
                          <m:t>]</m:t>
                        </m:r>
                      </m:e>
                      <m:sup>
                        <m:r>
                          <a:rPr lang="en-US" sz="1000" i="1">
                            <a:solidFill>
                              <a:schemeClr val="tx2">
                                <a:lumMod val="10000"/>
                              </a:schemeClr>
                            </a:solidFill>
                            <a:latin typeface="Cambria Math" panose="02040503050406030204" pitchFamily="18" charset="0"/>
                            <a:cs typeface="Times New Roman" panose="02020603050405020304" pitchFamily="18" charset="0"/>
                          </a:rPr>
                          <m:t>𝑇</m:t>
                        </m:r>
                      </m:sup>
                    </m:sSup>
                  </m:oMath>
                </a14:m>
                <a:endParaRPr lang="en-US" sz="1000" dirty="0">
                  <a:solidFill>
                    <a:schemeClr val="tx2">
                      <a:lumMod val="10000"/>
                    </a:schemeClr>
                  </a:solidFill>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sz="1000" dirty="0">
                    <a:solidFill>
                      <a:schemeClr val="tx2">
                        <a:lumMod val="10000"/>
                      </a:schemeClr>
                    </a:solidFill>
                    <a:latin typeface="Times New Roman" panose="02020603050405020304" pitchFamily="18" charset="0"/>
                    <a:cs typeface="Times New Roman" panose="02020603050405020304" pitchFamily="18" charset="0"/>
                  </a:rPr>
                  <a:t>Hidden layers with appropriate activation functions			</a:t>
                </a:r>
              </a:p>
              <a:p>
                <a:pPr>
                  <a:buFont typeface="Wingdings" panose="05000000000000000000" pitchFamily="2" charset="2"/>
                  <a:buChar char="§"/>
                </a:pPr>
                <a:r>
                  <a:rPr lang="en-US" sz="1400" dirty="0">
                    <a:solidFill>
                      <a:schemeClr val="tx2">
                        <a:lumMod val="10000"/>
                      </a:schemeClr>
                    </a:solidFill>
                    <a:latin typeface="Times New Roman" panose="02020603050405020304" pitchFamily="18" charset="0"/>
                    <a:cs typeface="Times New Roman" panose="02020603050405020304" pitchFamily="18" charset="0"/>
                  </a:rPr>
                  <a:t>Metrics for evaluation</a:t>
                </a:r>
              </a:p>
              <a:p>
                <a:pPr lvl="1">
                  <a:buFont typeface="Arial" panose="020B0604020202020204" pitchFamily="34" charset="0"/>
                  <a:buChar char="•"/>
                </a:pPr>
                <a:r>
                  <a:rPr lang="en-US" sz="1000" dirty="0">
                    <a:solidFill>
                      <a:schemeClr val="tx2">
                        <a:lumMod val="10000"/>
                      </a:schemeClr>
                    </a:solidFill>
                    <a:latin typeface="Times New Roman" panose="02020603050405020304" pitchFamily="18" charset="0"/>
                    <a:cs typeface="Times New Roman" panose="02020603050405020304" pitchFamily="18" charset="0"/>
                  </a:rPr>
                  <a:t>Mean Squared Error (MSE)</a:t>
                </a:r>
              </a:p>
              <a:p>
                <a:pPr lvl="1">
                  <a:buFont typeface="Arial" panose="020B0604020202020204" pitchFamily="34" charset="0"/>
                  <a:buChar char="•"/>
                </a:pPr>
                <a:r>
                  <a:rPr lang="en-US" sz="1000" dirty="0">
                    <a:solidFill>
                      <a:schemeClr val="tx2">
                        <a:lumMod val="10000"/>
                      </a:schemeClr>
                    </a:solidFill>
                    <a:latin typeface="Times New Roman" panose="02020603050405020304" pitchFamily="18" charset="0"/>
                    <a:cs typeface="Times New Roman" panose="02020603050405020304" pitchFamily="18" charset="0"/>
                  </a:rPr>
                  <a:t>Accuracy - </a:t>
                </a:r>
                <a14:m>
                  <m:oMath xmlns:m="http://schemas.openxmlformats.org/officeDocument/2006/math">
                    <m:sSup>
                      <m:sSupPr>
                        <m:ctrlPr>
                          <a:rPr lang="en-US" sz="1000" i="1" smtClean="0">
                            <a:solidFill>
                              <a:schemeClr val="tx2">
                                <a:lumMod val="10000"/>
                              </a:schemeClr>
                            </a:solidFill>
                            <a:latin typeface="Cambria Math" panose="02040503050406030204" pitchFamily="18" charset="0"/>
                            <a:cs typeface="Times New Roman" panose="02020603050405020304" pitchFamily="18" charset="0"/>
                          </a:rPr>
                        </m:ctrlPr>
                      </m:sSupPr>
                      <m:e>
                        <m:r>
                          <a:rPr lang="en-US" sz="1000" b="0" i="1" smtClean="0">
                            <a:solidFill>
                              <a:schemeClr val="tx2">
                                <a:lumMod val="10000"/>
                              </a:schemeClr>
                            </a:solidFill>
                            <a:latin typeface="Cambria Math" panose="02040503050406030204" pitchFamily="18" charset="0"/>
                            <a:cs typeface="Times New Roman" panose="02020603050405020304" pitchFamily="18" charset="0"/>
                          </a:rPr>
                          <m:t>𝑅</m:t>
                        </m:r>
                      </m:e>
                      <m:sup>
                        <m:r>
                          <a:rPr lang="en-US" sz="1000" b="0" i="1" smtClean="0">
                            <a:solidFill>
                              <a:schemeClr val="tx2">
                                <a:lumMod val="10000"/>
                              </a:schemeClr>
                            </a:solidFill>
                            <a:latin typeface="Cambria Math" panose="02040503050406030204" pitchFamily="18" charset="0"/>
                            <a:cs typeface="Times New Roman" panose="02020603050405020304" pitchFamily="18" charset="0"/>
                          </a:rPr>
                          <m:t>2</m:t>
                        </m:r>
                      </m:sup>
                    </m:sSup>
                  </m:oMath>
                </a14:m>
                <a:r>
                  <a:rPr lang="en-US" sz="1000" dirty="0">
                    <a:solidFill>
                      <a:schemeClr val="tx2">
                        <a:lumMod val="10000"/>
                      </a:schemeClr>
                    </a:solidFill>
                    <a:latin typeface="Times New Roman" panose="02020603050405020304" pitchFamily="18" charset="0"/>
                    <a:cs typeface="Times New Roman" panose="02020603050405020304" pitchFamily="18" charset="0"/>
                  </a:rPr>
                  <a:t> value</a:t>
                </a:r>
              </a:p>
              <a:p>
                <a:pPr marL="114300" indent="0">
                  <a:buNone/>
                </a:pPr>
                <a:endParaRPr lang="en-US" sz="1400" dirty="0">
                  <a:latin typeface="Times New Roman" panose="02020603050405020304" pitchFamily="18" charset="0"/>
                  <a:cs typeface="Times New Roman" panose="02020603050405020304" pitchFamily="18" charset="0"/>
                </a:endParaRPr>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475151" y="883020"/>
                <a:ext cx="4134949" cy="4260480"/>
              </a:xfrm>
              <a:blipFill>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4905" y="1746149"/>
            <a:ext cx="2311239" cy="20711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1349" y="3751583"/>
            <a:ext cx="2038350" cy="1326685"/>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4650135" y="639202"/>
                <a:ext cx="641350" cy="1186159"/>
              </a:xfrm>
              <a:prstGeom prst="rect">
                <a:avLst/>
              </a:prstGeom>
              <a:noFill/>
              <a:ln>
                <a:solidFill>
                  <a:schemeClr val="tx2">
                    <a:lumMod val="25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a:p>
                <a:pPr algn="ctr"/>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𝑝</m:t>
                        </m:r>
                      </m:sub>
                    </m:sSub>
                  </m:oMath>
                </a14:m>
                <a:r>
                  <a:rPr lang="en-US" dirty="0"/>
                  <a:t>	</a:t>
                </a:r>
              </a:p>
            </p:txBody>
          </p:sp>
        </mc:Choice>
        <mc:Fallback xmlns="">
          <p:sp>
            <p:nvSpPr>
              <p:cNvPr id="8" name="TextBox 7"/>
              <p:cNvSpPr txBox="1">
                <a:spLocks noRot="1" noChangeAspect="1" noMove="1" noResize="1" noEditPoints="1" noAdjustHandles="1" noChangeArrowheads="1" noChangeShapeType="1" noTextEdit="1"/>
              </p:cNvSpPr>
              <p:nvPr/>
            </p:nvSpPr>
            <p:spPr>
              <a:xfrm>
                <a:off x="4650135" y="639202"/>
                <a:ext cx="641350" cy="1186159"/>
              </a:xfrm>
              <a:prstGeom prst="rect">
                <a:avLst/>
              </a:prstGeom>
              <a:blipFill>
                <a:blip r:embed="rId5"/>
                <a:stretch>
                  <a:fillRect r="-9346"/>
                </a:stretch>
              </a:blipFill>
              <a:ln>
                <a:solidFill>
                  <a:schemeClr val="tx2">
                    <a:lumMod val="25000"/>
                  </a:schemeClr>
                </a:solidFill>
              </a:ln>
            </p:spPr>
            <p:txBody>
              <a:bodyPr/>
              <a:lstStyle/>
              <a:p>
                <a:r>
                  <a:rPr lang="en-US">
                    <a:noFill/>
                  </a:rPr>
                  <a:t> </a:t>
                </a:r>
              </a:p>
            </p:txBody>
          </p:sp>
        </mc:Fallback>
      </mc:AlternateContent>
      <p:cxnSp>
        <p:nvCxnSpPr>
          <p:cNvPr id="10" name="Straight Arrow Connector 9"/>
          <p:cNvCxnSpPr>
            <a:stCxn id="8" idx="3"/>
          </p:cNvCxnSpPr>
          <p:nvPr/>
        </p:nvCxnSpPr>
        <p:spPr>
          <a:xfrm>
            <a:off x="5291485" y="1232282"/>
            <a:ext cx="688559" cy="2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6024494" y="811409"/>
            <a:ext cx="1136650" cy="848482"/>
          </a:xfrm>
          <a:prstGeom prst="round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11" idx="3"/>
          </p:cNvCxnSpPr>
          <p:nvPr/>
        </p:nvCxnSpPr>
        <p:spPr>
          <a:xfrm flipV="1">
            <a:off x="7161144" y="1232281"/>
            <a:ext cx="635000" cy="3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7796144" y="639202"/>
                <a:ext cx="641350" cy="1186159"/>
              </a:xfrm>
              <a:prstGeom prst="rect">
                <a:avLst/>
              </a:prstGeom>
              <a:noFill/>
              <a:ln>
                <a:solidFill>
                  <a:schemeClr val="tx2">
                    <a:lumMod val="25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m:oMathPara>
                </a14:m>
                <a:endParaRPr lang="en-US" dirty="0"/>
              </a:p>
              <a:p>
                <a:pPr algn="ctr"/>
                <a:r>
                  <a:rPr lang="en-US" dirty="0"/>
                  <a:t> …….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𝑙</m:t>
                        </m:r>
                      </m:sub>
                    </m:sSub>
                  </m:oMath>
                </a14:m>
                <a:r>
                  <a:rPr lang="en-US" dirty="0"/>
                  <a:t>	</a:t>
                </a:r>
              </a:p>
            </p:txBody>
          </p:sp>
        </mc:Choice>
        <mc:Fallback xmlns="">
          <p:sp>
            <p:nvSpPr>
              <p:cNvPr id="14" name="TextBox 13"/>
              <p:cNvSpPr txBox="1">
                <a:spLocks noRot="1" noChangeAspect="1" noMove="1" noResize="1" noEditPoints="1" noAdjustHandles="1" noChangeArrowheads="1" noChangeShapeType="1" noTextEdit="1"/>
              </p:cNvSpPr>
              <p:nvPr/>
            </p:nvSpPr>
            <p:spPr>
              <a:xfrm>
                <a:off x="7796144" y="639202"/>
                <a:ext cx="641350" cy="1186159"/>
              </a:xfrm>
              <a:prstGeom prst="rect">
                <a:avLst/>
              </a:prstGeom>
              <a:blipFill>
                <a:blip r:embed="rId6"/>
                <a:stretch>
                  <a:fillRect r="-9346"/>
                </a:stretch>
              </a:blipFill>
              <a:ln>
                <a:solidFill>
                  <a:schemeClr val="tx2">
                    <a:lumMod val="25000"/>
                  </a:schemeClr>
                </a:solidFill>
              </a:ln>
            </p:spPr>
            <p:txBody>
              <a:bodyPr/>
              <a:lstStyle/>
              <a:p>
                <a:r>
                  <a:rPr lang="en-US">
                    <a:noFill/>
                  </a:rPr>
                  <a:t> </a:t>
                </a:r>
              </a:p>
            </p:txBody>
          </p:sp>
        </mc:Fallback>
      </mc:AlternateContent>
      <p:sp>
        <p:nvSpPr>
          <p:cNvPr id="15" name="TextBox 14"/>
          <p:cNvSpPr txBox="1"/>
          <p:nvPr/>
        </p:nvSpPr>
        <p:spPr>
          <a:xfrm>
            <a:off x="6139744" y="878319"/>
            <a:ext cx="1151320" cy="738664"/>
          </a:xfrm>
          <a:prstGeom prst="rect">
            <a:avLst/>
          </a:prstGeom>
          <a:noFill/>
        </p:spPr>
        <p:txBody>
          <a:bodyPr wrap="square" rtlCol="0">
            <a:spAutoFit/>
          </a:bodyPr>
          <a:lstStyle/>
          <a:p>
            <a:r>
              <a:rPr lang="en-US" dirty="0"/>
              <a:t>Linear regression model</a:t>
            </a:r>
          </a:p>
        </p:txBody>
      </p:sp>
      <p:sp>
        <p:nvSpPr>
          <p:cNvPr id="16" name="TextBox 15"/>
          <p:cNvSpPr txBox="1"/>
          <p:nvPr/>
        </p:nvSpPr>
        <p:spPr>
          <a:xfrm>
            <a:off x="6407429" y="496857"/>
            <a:ext cx="615950" cy="338554"/>
          </a:xfrm>
          <a:prstGeom prst="rect">
            <a:avLst/>
          </a:prstGeom>
          <a:noFill/>
        </p:spPr>
        <p:txBody>
          <a:bodyPr wrap="square" rtlCol="0">
            <a:spAutoFit/>
          </a:bodyPr>
          <a:lstStyle/>
          <a:p>
            <a:r>
              <a:rPr lang="en-US" sz="1600" b="1" dirty="0"/>
              <a:t>β‘s</a:t>
            </a: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192" y="4728812"/>
            <a:ext cx="375805" cy="375805"/>
          </a:xfrm>
          <a:prstGeom prst="rect">
            <a:avLst/>
          </a:prstGeom>
        </p:spPr>
      </p:pic>
      <p:sp>
        <p:nvSpPr>
          <p:cNvPr id="12" name="Slide Number Placeholder 11"/>
          <p:cNvSpPr>
            <a:spLocks noGrp="1"/>
          </p:cNvSpPr>
          <p:nvPr>
            <p:ph type="sldNum" idx="12"/>
          </p:nvPr>
        </p:nvSpPr>
        <p:spPr/>
        <p:txBody>
          <a:bodyPr>
            <a:normAutofit fontScale="92500"/>
          </a:bodyPr>
          <a:lstStyle/>
          <a:p>
            <a:pPr marL="0" lvl="0" indent="0" algn="r" rtl="0">
              <a:spcBef>
                <a:spcPts val="0"/>
              </a:spcBef>
              <a:spcAft>
                <a:spcPts val="0"/>
              </a:spcAft>
              <a:buNone/>
            </a:pPr>
            <a:r>
              <a:rPr lang="en" dirty="0"/>
              <a:t>6 of 15</a:t>
            </a:r>
          </a:p>
        </p:txBody>
      </p:sp>
    </p:spTree>
    <p:extLst>
      <p:ext uri="{BB962C8B-B14F-4D97-AF65-F5344CB8AC3E}">
        <p14:creationId xmlns:p14="http://schemas.microsoft.com/office/powerpoint/2010/main" val="1254288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normAutofit fontScale="90000"/>
          </a:bodyPr>
          <a:lstStyle/>
          <a:p>
            <a:r>
              <a:rPr lang="en-US" sz="2800" b="1" dirty="0">
                <a:latin typeface="Times New Roman" panose="02020603050405020304" pitchFamily="18" charset="0"/>
                <a:cs typeface="Times New Roman" panose="02020603050405020304" pitchFamily="18" charset="0"/>
              </a:rPr>
              <a:t>Experiments</a:t>
            </a:r>
            <a:r>
              <a:rPr lang="en-US" b="1" dirty="0">
                <a:latin typeface="Times New Roman" panose="02020603050405020304" pitchFamily="18" charset="0"/>
                <a:cs typeface="Times New Roman" panose="02020603050405020304" pitchFamily="18" charset="0"/>
              </a:rPr>
              <a:t> – DNN Architecture and Results</a:t>
            </a:r>
          </a:p>
        </p:txBody>
      </p:sp>
      <p:sp>
        <p:nvSpPr>
          <p:cNvPr id="3" name="Text Placeholder 2"/>
          <p:cNvSpPr>
            <a:spLocks noGrp="1"/>
          </p:cNvSpPr>
          <p:nvPr>
            <p:ph type="body" idx="1"/>
          </p:nvPr>
        </p:nvSpPr>
        <p:spPr>
          <a:xfrm>
            <a:off x="6352" y="461381"/>
            <a:ext cx="5822400" cy="1851075"/>
          </a:xfrm>
        </p:spPr>
        <p:txBody>
          <a:bodyPr>
            <a:normAutofit/>
          </a:bodyPr>
          <a:lstStyle/>
          <a:p>
            <a:pPr>
              <a:buFont typeface="Wingdings" panose="05000000000000000000" pitchFamily="2" charset="2"/>
              <a:buChar char="§"/>
            </a:pPr>
            <a:r>
              <a:rPr lang="en-US" sz="1400" b="1" dirty="0" err="1">
                <a:solidFill>
                  <a:srgbClr val="00B050"/>
                </a:solidFill>
                <a:latin typeface="Times New Roman" panose="02020603050405020304" pitchFamily="18" charset="0"/>
                <a:cs typeface="Times New Roman" panose="02020603050405020304" pitchFamily="18" charset="0"/>
              </a:rPr>
              <a:t>Hyperparameters</a:t>
            </a:r>
            <a:endParaRPr lang="en-US" sz="1400" b="1" dirty="0">
              <a:solidFill>
                <a:srgbClr val="00B05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a:solidFill>
                  <a:schemeClr val="tx2">
                    <a:lumMod val="10000"/>
                  </a:schemeClr>
                </a:solidFill>
                <a:latin typeface="Times New Roman" panose="02020603050405020304" pitchFamily="18" charset="0"/>
                <a:cs typeface="Times New Roman" panose="02020603050405020304" pitchFamily="18" charset="0"/>
              </a:rPr>
              <a:t>Number of </a:t>
            </a:r>
            <a:r>
              <a:rPr lang="en-US" dirty="0">
                <a:solidFill>
                  <a:schemeClr val="tx2">
                    <a:lumMod val="10000"/>
                  </a:schemeClr>
                </a:solidFill>
                <a:highlight>
                  <a:srgbClr val="FFFF00"/>
                </a:highlight>
                <a:latin typeface="Times New Roman" panose="02020603050405020304" pitchFamily="18" charset="0"/>
                <a:cs typeface="Times New Roman" panose="02020603050405020304" pitchFamily="18" charset="0"/>
              </a:rPr>
              <a:t>hidden layers  - [1, 2, 3]</a:t>
            </a:r>
          </a:p>
          <a:p>
            <a:pPr lvl="1">
              <a:buFont typeface="Arial" panose="020B0604020202020204" pitchFamily="34" charset="0"/>
              <a:buChar char="•"/>
            </a:pPr>
            <a:r>
              <a:rPr lang="en-US" dirty="0">
                <a:solidFill>
                  <a:schemeClr val="tx2">
                    <a:lumMod val="10000"/>
                  </a:schemeClr>
                </a:solidFill>
                <a:latin typeface="Times New Roman" panose="02020603050405020304" pitchFamily="18" charset="0"/>
                <a:cs typeface="Times New Roman" panose="02020603050405020304" pitchFamily="18" charset="0"/>
              </a:rPr>
              <a:t>Number of neurons in each layer – [(50), (50-25), (60-40-25)]</a:t>
            </a:r>
          </a:p>
          <a:p>
            <a:pPr lvl="1">
              <a:buFont typeface="Arial" panose="020B0604020202020204" pitchFamily="34" charset="0"/>
              <a:buChar char="•"/>
            </a:pPr>
            <a:r>
              <a:rPr lang="en-US" dirty="0">
                <a:solidFill>
                  <a:schemeClr val="tx2">
                    <a:lumMod val="10000"/>
                  </a:schemeClr>
                </a:solidFill>
                <a:latin typeface="Times New Roman" panose="02020603050405020304" pitchFamily="18" charset="0"/>
                <a:cs typeface="Times New Roman" panose="02020603050405020304" pitchFamily="18" charset="0"/>
              </a:rPr>
              <a:t>Type of activation function – Sigmoid, hyperbolic tangent (Tanh), ReLU</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450352531"/>
                  </p:ext>
                </p:extLst>
              </p:nvPr>
            </p:nvGraphicFramePr>
            <p:xfrm>
              <a:off x="1639914" y="1675303"/>
              <a:ext cx="4424100" cy="3200400"/>
            </p:xfrm>
            <a:graphic>
              <a:graphicData uri="http://schemas.openxmlformats.org/drawingml/2006/table">
                <a:tbl>
                  <a:tblPr firstRow="1" bandRow="1">
                    <a:tableStyleId>{C9E332BA-D769-4D8A-A124-4F2DF5E712BB}</a:tableStyleId>
                  </a:tblPr>
                  <a:tblGrid>
                    <a:gridCol w="1172036">
                      <a:extLst>
                        <a:ext uri="{9D8B030D-6E8A-4147-A177-3AD203B41FA5}">
                          <a16:colId xmlns:a16="http://schemas.microsoft.com/office/drawing/2014/main" val="1455554117"/>
                        </a:ext>
                      </a:extLst>
                    </a:gridCol>
                    <a:gridCol w="1498401">
                      <a:extLst>
                        <a:ext uri="{9D8B030D-6E8A-4147-A177-3AD203B41FA5}">
                          <a16:colId xmlns:a16="http://schemas.microsoft.com/office/drawing/2014/main" val="4225415310"/>
                        </a:ext>
                      </a:extLst>
                    </a:gridCol>
                    <a:gridCol w="845671">
                      <a:extLst>
                        <a:ext uri="{9D8B030D-6E8A-4147-A177-3AD203B41FA5}">
                          <a16:colId xmlns:a16="http://schemas.microsoft.com/office/drawing/2014/main" val="3808106227"/>
                        </a:ext>
                      </a:extLst>
                    </a:gridCol>
                    <a:gridCol w="907992">
                      <a:extLst>
                        <a:ext uri="{9D8B030D-6E8A-4147-A177-3AD203B41FA5}">
                          <a16:colId xmlns:a16="http://schemas.microsoft.com/office/drawing/2014/main" val="1568702653"/>
                        </a:ext>
                      </a:extLst>
                    </a:gridCol>
                  </a:tblGrid>
                  <a:tr h="432629">
                    <a:tc>
                      <a:txBody>
                        <a:bodyPr/>
                        <a:lstStyle/>
                        <a:p>
                          <a:r>
                            <a:rPr lang="en-US" sz="1200" b="1" dirty="0">
                              <a:solidFill>
                                <a:srgbClr val="00B050"/>
                              </a:solidFill>
                            </a:rPr>
                            <a:t>Hidden layers</a:t>
                          </a:r>
                        </a:p>
                      </a:txBody>
                      <a:tcPr/>
                    </a:tc>
                    <a:tc>
                      <a:txBody>
                        <a:bodyPr/>
                        <a:lstStyle/>
                        <a:p>
                          <a:r>
                            <a:rPr lang="en-US" sz="1200" b="1" dirty="0">
                              <a:solidFill>
                                <a:srgbClr val="00B050"/>
                              </a:solidFill>
                            </a:rPr>
                            <a:t>Activation functions</a:t>
                          </a:r>
                        </a:p>
                      </a:txBody>
                      <a:tcPr/>
                    </a:tc>
                    <a:tc gridSpan="2">
                      <a:txBody>
                        <a:bodyPr/>
                        <a:lstStyle/>
                        <a:p>
                          <a14:m>
                            <m:oMath xmlns:m="http://schemas.openxmlformats.org/officeDocument/2006/math">
                              <m:sSup>
                                <m:sSupPr>
                                  <m:ctrlPr>
                                    <a:rPr lang="en-US" sz="1200" b="1" i="1" smtClean="0">
                                      <a:solidFill>
                                        <a:srgbClr val="00B050"/>
                                      </a:solidFill>
                                      <a:latin typeface="Cambria Math" panose="02040503050406030204" pitchFamily="18" charset="0"/>
                                      <a:cs typeface="Times New Roman" panose="02020603050405020304" pitchFamily="18" charset="0"/>
                                    </a:rPr>
                                  </m:ctrlPr>
                                </m:sSupPr>
                                <m:e>
                                  <m:r>
                                    <a:rPr lang="en-US" sz="1200" b="1" i="1" smtClean="0">
                                      <a:solidFill>
                                        <a:srgbClr val="00B050"/>
                                      </a:solidFill>
                                      <a:latin typeface="Cambria Math" panose="02040503050406030204" pitchFamily="18" charset="0"/>
                                      <a:cs typeface="Times New Roman" panose="02020603050405020304" pitchFamily="18" charset="0"/>
                                    </a:rPr>
                                    <m:t>𝑹</m:t>
                                  </m:r>
                                </m:e>
                                <m:sup>
                                  <m:r>
                                    <a:rPr lang="en-US" sz="1200" b="1" i="1" smtClean="0">
                                      <a:solidFill>
                                        <a:srgbClr val="00B050"/>
                                      </a:solidFill>
                                      <a:latin typeface="Cambria Math" panose="02040503050406030204" pitchFamily="18" charset="0"/>
                                      <a:cs typeface="Times New Roman" panose="02020603050405020304" pitchFamily="18" charset="0"/>
                                    </a:rPr>
                                    <m:t>𝟐</m:t>
                                  </m:r>
                                </m:sup>
                              </m:sSup>
                            </m:oMath>
                          </a14:m>
                          <a:r>
                            <a:rPr lang="en-US" sz="1200" b="1" dirty="0">
                              <a:solidFill>
                                <a:srgbClr val="00B050"/>
                              </a:solidFill>
                            </a:rPr>
                            <a:t> score (in %)</a:t>
                          </a:r>
                        </a:p>
                      </a:txBody>
                      <a:tcPr/>
                    </a:tc>
                    <a:tc hMerge="1">
                      <a:txBody>
                        <a:bodyPr/>
                        <a:lstStyle/>
                        <a:p>
                          <a:endParaRPr lang="en-US" dirty="0"/>
                        </a:p>
                      </a:txBody>
                      <a:tcPr/>
                    </a:tc>
                    <a:extLst>
                      <a:ext uri="{0D108BD9-81ED-4DB2-BD59-A6C34878D82A}">
                        <a16:rowId xmlns:a16="http://schemas.microsoft.com/office/drawing/2014/main" val="814143295"/>
                      </a:ext>
                    </a:extLst>
                  </a:tr>
                  <a:tr h="266153">
                    <a:tc gridSpan="2">
                      <a:txBody>
                        <a:bodyPr/>
                        <a:lstStyle/>
                        <a:p>
                          <a:endParaRPr lang="en-US" sz="1200" dirty="0"/>
                        </a:p>
                      </a:txBody>
                      <a:tcPr/>
                    </a:tc>
                    <a:tc hMerge="1">
                      <a:txBody>
                        <a:bodyPr/>
                        <a:lstStyle/>
                        <a:p>
                          <a:endParaRPr lang="en-US" dirty="0"/>
                        </a:p>
                      </a:txBody>
                      <a:tcPr/>
                    </a:tc>
                    <a:tc>
                      <a:txBody>
                        <a:bodyPr/>
                        <a:lstStyle/>
                        <a:p>
                          <a:r>
                            <a:rPr lang="en-US" sz="1200" dirty="0"/>
                            <a:t>Training</a:t>
                          </a:r>
                        </a:p>
                      </a:txBody>
                      <a:tcPr/>
                    </a:tc>
                    <a:tc>
                      <a:txBody>
                        <a:bodyPr/>
                        <a:lstStyle/>
                        <a:p>
                          <a:r>
                            <a:rPr lang="en-US" sz="1200" dirty="0"/>
                            <a:t>Testing</a:t>
                          </a:r>
                        </a:p>
                      </a:txBody>
                      <a:tcPr/>
                    </a:tc>
                    <a:extLst>
                      <a:ext uri="{0D108BD9-81ED-4DB2-BD59-A6C34878D82A}">
                        <a16:rowId xmlns:a16="http://schemas.microsoft.com/office/drawing/2014/main" val="285478015"/>
                      </a:ext>
                    </a:extLst>
                  </a:tr>
                  <a:tr h="266153">
                    <a:tc>
                      <a:txBody>
                        <a:bodyPr/>
                        <a:lstStyle/>
                        <a:p>
                          <a:r>
                            <a:rPr lang="en-US" sz="1200" dirty="0"/>
                            <a:t>1HL(50)</a:t>
                          </a:r>
                        </a:p>
                      </a:txBody>
                      <a:tcPr/>
                    </a:tc>
                    <a:tc>
                      <a:txBody>
                        <a:bodyPr/>
                        <a:lstStyle/>
                        <a:p>
                          <a:r>
                            <a:rPr lang="en-US" sz="1200" dirty="0"/>
                            <a:t>Tanh</a:t>
                          </a:r>
                        </a:p>
                      </a:txBody>
                      <a:tcPr/>
                    </a:tc>
                    <a:tc>
                      <a:txBody>
                        <a:bodyPr/>
                        <a:lstStyle/>
                        <a:p>
                          <a:r>
                            <a:rPr lang="en-US" sz="1200" dirty="0"/>
                            <a:t>83</a:t>
                          </a:r>
                        </a:p>
                      </a:txBody>
                      <a:tcPr/>
                    </a:tc>
                    <a:tc>
                      <a:txBody>
                        <a:bodyPr/>
                        <a:lstStyle/>
                        <a:p>
                          <a:r>
                            <a:rPr lang="en-US" sz="1200" dirty="0"/>
                            <a:t>81</a:t>
                          </a:r>
                        </a:p>
                      </a:txBody>
                      <a:tcPr/>
                    </a:tc>
                    <a:extLst>
                      <a:ext uri="{0D108BD9-81ED-4DB2-BD59-A6C34878D82A}">
                        <a16:rowId xmlns:a16="http://schemas.microsoft.com/office/drawing/2014/main" val="2885765859"/>
                      </a:ext>
                    </a:extLst>
                  </a:tr>
                  <a:tr h="266153">
                    <a:tc>
                      <a:txBody>
                        <a:bodyPr/>
                        <a:lstStyle/>
                        <a:p>
                          <a:r>
                            <a:rPr lang="en-US" sz="1200" dirty="0"/>
                            <a:t>1HL(50)</a:t>
                          </a:r>
                        </a:p>
                      </a:txBody>
                      <a:tcPr/>
                    </a:tc>
                    <a:tc>
                      <a:txBody>
                        <a:bodyPr/>
                        <a:lstStyle/>
                        <a:p>
                          <a:r>
                            <a:rPr lang="en-US" sz="1200" dirty="0"/>
                            <a:t>Sigmoid</a:t>
                          </a:r>
                        </a:p>
                      </a:txBody>
                      <a:tcPr/>
                    </a:tc>
                    <a:tc>
                      <a:txBody>
                        <a:bodyPr/>
                        <a:lstStyle/>
                        <a:p>
                          <a:r>
                            <a:rPr lang="en-US" sz="1200" dirty="0"/>
                            <a:t>84</a:t>
                          </a:r>
                        </a:p>
                      </a:txBody>
                      <a:tcPr/>
                    </a:tc>
                    <a:tc>
                      <a:txBody>
                        <a:bodyPr/>
                        <a:lstStyle/>
                        <a:p>
                          <a:r>
                            <a:rPr lang="en-US" sz="1200" dirty="0"/>
                            <a:t>82</a:t>
                          </a:r>
                        </a:p>
                      </a:txBody>
                      <a:tcPr/>
                    </a:tc>
                    <a:extLst>
                      <a:ext uri="{0D108BD9-81ED-4DB2-BD59-A6C34878D82A}">
                        <a16:rowId xmlns:a16="http://schemas.microsoft.com/office/drawing/2014/main" val="4075503436"/>
                      </a:ext>
                    </a:extLst>
                  </a:tr>
                  <a:tr h="266153">
                    <a:tc>
                      <a:txBody>
                        <a:bodyPr/>
                        <a:lstStyle/>
                        <a:p>
                          <a:r>
                            <a:rPr lang="en-US" sz="1200" dirty="0"/>
                            <a:t>1HL(50)</a:t>
                          </a:r>
                        </a:p>
                      </a:txBody>
                      <a:tcPr/>
                    </a:tc>
                    <a:tc>
                      <a:txBody>
                        <a:bodyPr/>
                        <a:lstStyle/>
                        <a:p>
                          <a:r>
                            <a:rPr lang="en-US" sz="1200" dirty="0"/>
                            <a:t>ReLU</a:t>
                          </a:r>
                        </a:p>
                      </a:txBody>
                      <a:tcPr/>
                    </a:tc>
                    <a:tc>
                      <a:txBody>
                        <a:bodyPr/>
                        <a:lstStyle/>
                        <a:p>
                          <a:r>
                            <a:rPr lang="en-US" sz="1200" dirty="0"/>
                            <a:t>81</a:t>
                          </a:r>
                        </a:p>
                      </a:txBody>
                      <a:tcPr/>
                    </a:tc>
                    <a:tc>
                      <a:txBody>
                        <a:bodyPr/>
                        <a:lstStyle/>
                        <a:p>
                          <a:r>
                            <a:rPr lang="en-US" sz="1200" dirty="0"/>
                            <a:t>82</a:t>
                          </a:r>
                        </a:p>
                      </a:txBody>
                      <a:tcPr/>
                    </a:tc>
                    <a:extLst>
                      <a:ext uri="{0D108BD9-81ED-4DB2-BD59-A6C34878D82A}">
                        <a16:rowId xmlns:a16="http://schemas.microsoft.com/office/drawing/2014/main" val="3963544007"/>
                      </a:ext>
                    </a:extLst>
                  </a:tr>
                  <a:tr h="266153">
                    <a:tc>
                      <a:txBody>
                        <a:bodyPr/>
                        <a:lstStyle/>
                        <a:p>
                          <a:r>
                            <a:rPr lang="en-US" sz="1200" dirty="0"/>
                            <a:t>2HL(50-25)</a:t>
                          </a:r>
                        </a:p>
                      </a:txBody>
                      <a:tcPr/>
                    </a:tc>
                    <a:tc>
                      <a:txBody>
                        <a:bodyPr/>
                        <a:lstStyle/>
                        <a:p>
                          <a:r>
                            <a:rPr lang="en-US" sz="1200" dirty="0"/>
                            <a:t>Tanh</a:t>
                          </a:r>
                        </a:p>
                      </a:txBody>
                      <a:tcPr/>
                    </a:tc>
                    <a:tc>
                      <a:txBody>
                        <a:bodyPr/>
                        <a:lstStyle/>
                        <a:p>
                          <a:r>
                            <a:rPr lang="en-US" sz="1200" dirty="0"/>
                            <a:t>85</a:t>
                          </a:r>
                        </a:p>
                      </a:txBody>
                      <a:tcPr/>
                    </a:tc>
                    <a:tc>
                      <a:txBody>
                        <a:bodyPr/>
                        <a:lstStyle/>
                        <a:p>
                          <a:r>
                            <a:rPr lang="en-US" sz="1200" dirty="0"/>
                            <a:t>83</a:t>
                          </a:r>
                        </a:p>
                      </a:txBody>
                      <a:tcPr/>
                    </a:tc>
                    <a:extLst>
                      <a:ext uri="{0D108BD9-81ED-4DB2-BD59-A6C34878D82A}">
                        <a16:rowId xmlns:a16="http://schemas.microsoft.com/office/drawing/2014/main" val="992738269"/>
                      </a:ext>
                    </a:extLst>
                  </a:tr>
                  <a:tr h="266153">
                    <a:tc>
                      <a:txBody>
                        <a:bodyPr/>
                        <a:lstStyle/>
                        <a:p>
                          <a:r>
                            <a:rPr lang="en-US" sz="1200" dirty="0"/>
                            <a:t>2HL(50-25)</a:t>
                          </a:r>
                        </a:p>
                      </a:txBody>
                      <a:tcPr/>
                    </a:tc>
                    <a:tc>
                      <a:txBody>
                        <a:bodyPr/>
                        <a:lstStyle/>
                        <a:p>
                          <a:r>
                            <a:rPr lang="en-US" sz="1200" dirty="0"/>
                            <a:t>Sigmoid</a:t>
                          </a:r>
                        </a:p>
                      </a:txBody>
                      <a:tcPr/>
                    </a:tc>
                    <a:tc>
                      <a:txBody>
                        <a:bodyPr/>
                        <a:lstStyle/>
                        <a:p>
                          <a:r>
                            <a:rPr lang="en-US" sz="1200" dirty="0"/>
                            <a:t>86</a:t>
                          </a:r>
                        </a:p>
                      </a:txBody>
                      <a:tcPr/>
                    </a:tc>
                    <a:tc>
                      <a:txBody>
                        <a:bodyPr/>
                        <a:lstStyle/>
                        <a:p>
                          <a:r>
                            <a:rPr lang="en-US" sz="1200" dirty="0"/>
                            <a:t>85</a:t>
                          </a:r>
                        </a:p>
                      </a:txBody>
                      <a:tcPr/>
                    </a:tc>
                    <a:extLst>
                      <a:ext uri="{0D108BD9-81ED-4DB2-BD59-A6C34878D82A}">
                        <a16:rowId xmlns:a16="http://schemas.microsoft.com/office/drawing/2014/main" val="2989486811"/>
                      </a:ext>
                    </a:extLst>
                  </a:tr>
                  <a:tr h="266153">
                    <a:tc>
                      <a:txBody>
                        <a:bodyPr/>
                        <a:lstStyle/>
                        <a:p>
                          <a:r>
                            <a:rPr lang="en-US" sz="1200" dirty="0"/>
                            <a:t>2HL(50-25)</a:t>
                          </a:r>
                        </a:p>
                      </a:txBody>
                      <a:tcPr/>
                    </a:tc>
                    <a:tc>
                      <a:txBody>
                        <a:bodyPr/>
                        <a:lstStyle/>
                        <a:p>
                          <a:r>
                            <a:rPr lang="en-US" sz="1200" dirty="0"/>
                            <a:t>ReLU</a:t>
                          </a:r>
                        </a:p>
                      </a:txBody>
                      <a:tcPr/>
                    </a:tc>
                    <a:tc>
                      <a:txBody>
                        <a:bodyPr/>
                        <a:lstStyle/>
                        <a:p>
                          <a:r>
                            <a:rPr lang="en-US" sz="1200" dirty="0"/>
                            <a:t>84</a:t>
                          </a:r>
                        </a:p>
                      </a:txBody>
                      <a:tcPr/>
                    </a:tc>
                    <a:tc>
                      <a:txBody>
                        <a:bodyPr/>
                        <a:lstStyle/>
                        <a:p>
                          <a:r>
                            <a:rPr lang="en-US" sz="1200" dirty="0"/>
                            <a:t>83</a:t>
                          </a:r>
                        </a:p>
                      </a:txBody>
                      <a:tcPr/>
                    </a:tc>
                    <a:extLst>
                      <a:ext uri="{0D108BD9-81ED-4DB2-BD59-A6C34878D82A}">
                        <a16:rowId xmlns:a16="http://schemas.microsoft.com/office/drawing/2014/main" val="296756626"/>
                      </a:ext>
                    </a:extLst>
                  </a:tr>
                  <a:tr h="266153">
                    <a:tc>
                      <a:txBody>
                        <a:bodyPr/>
                        <a:lstStyle/>
                        <a:p>
                          <a:r>
                            <a:rPr lang="en-US" sz="1200" dirty="0"/>
                            <a:t>3</a:t>
                          </a:r>
                          <a:r>
                            <a:rPr lang="en-US" sz="1200" baseline="0" dirty="0"/>
                            <a:t>HL(60-40-25)</a:t>
                          </a:r>
                          <a:endParaRPr lang="en-US" sz="1200" dirty="0"/>
                        </a:p>
                      </a:txBody>
                      <a:tcPr/>
                    </a:tc>
                    <a:tc>
                      <a:txBody>
                        <a:bodyPr/>
                        <a:lstStyle/>
                        <a:p>
                          <a:r>
                            <a:rPr lang="en-US" sz="1200" dirty="0"/>
                            <a:t>Tanh</a:t>
                          </a:r>
                        </a:p>
                      </a:txBody>
                      <a:tcPr/>
                    </a:tc>
                    <a:tc>
                      <a:txBody>
                        <a:bodyPr/>
                        <a:lstStyle/>
                        <a:p>
                          <a:r>
                            <a:rPr lang="en-US" sz="1200" dirty="0"/>
                            <a:t>87</a:t>
                          </a:r>
                        </a:p>
                      </a:txBody>
                      <a:tcPr/>
                    </a:tc>
                    <a:tc>
                      <a:txBody>
                        <a:bodyPr/>
                        <a:lstStyle/>
                        <a:p>
                          <a:r>
                            <a:rPr lang="en-US" sz="1200" dirty="0"/>
                            <a:t>84</a:t>
                          </a:r>
                        </a:p>
                      </a:txBody>
                      <a:tcPr/>
                    </a:tc>
                    <a:extLst>
                      <a:ext uri="{0D108BD9-81ED-4DB2-BD59-A6C34878D82A}">
                        <a16:rowId xmlns:a16="http://schemas.microsoft.com/office/drawing/2014/main" val="3707417958"/>
                      </a:ext>
                    </a:extLst>
                  </a:tr>
                  <a:tr h="26615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FF0000"/>
                              </a:solidFill>
                            </a:rPr>
                            <a:t>3</a:t>
                          </a:r>
                          <a:r>
                            <a:rPr lang="en-US" sz="1200" baseline="0" dirty="0">
                              <a:solidFill>
                                <a:srgbClr val="FF0000"/>
                              </a:solidFill>
                            </a:rPr>
                            <a:t>HL(60-40-25)</a:t>
                          </a:r>
                          <a:endParaRPr lang="en-US" sz="1200" dirty="0">
                            <a:solidFill>
                              <a:srgbClr val="FF0000"/>
                            </a:solidFill>
                          </a:endParaRPr>
                        </a:p>
                      </a:txBody>
                      <a:tcPr/>
                    </a:tc>
                    <a:tc>
                      <a:txBody>
                        <a:bodyPr/>
                        <a:lstStyle/>
                        <a:p>
                          <a:r>
                            <a:rPr lang="en-US" sz="1200" dirty="0">
                              <a:solidFill>
                                <a:srgbClr val="FF0000"/>
                              </a:solidFill>
                            </a:rPr>
                            <a:t>Sigmoid</a:t>
                          </a:r>
                        </a:p>
                      </a:txBody>
                      <a:tcPr/>
                    </a:tc>
                    <a:tc>
                      <a:txBody>
                        <a:bodyPr/>
                        <a:lstStyle/>
                        <a:p>
                          <a:r>
                            <a:rPr lang="en-US" sz="1200" dirty="0">
                              <a:solidFill>
                                <a:srgbClr val="FF0000"/>
                              </a:solidFill>
                            </a:rPr>
                            <a:t>89</a:t>
                          </a:r>
                        </a:p>
                      </a:txBody>
                      <a:tcPr/>
                    </a:tc>
                    <a:tc>
                      <a:txBody>
                        <a:bodyPr/>
                        <a:lstStyle/>
                        <a:p>
                          <a:r>
                            <a:rPr lang="en-US" sz="1200" dirty="0">
                              <a:solidFill>
                                <a:srgbClr val="FF0000"/>
                              </a:solidFill>
                            </a:rPr>
                            <a:t>86</a:t>
                          </a:r>
                        </a:p>
                      </a:txBody>
                      <a:tcPr/>
                    </a:tc>
                    <a:extLst>
                      <a:ext uri="{0D108BD9-81ED-4DB2-BD59-A6C34878D82A}">
                        <a16:rowId xmlns:a16="http://schemas.microsoft.com/office/drawing/2014/main" val="3353497034"/>
                      </a:ext>
                    </a:extLst>
                  </a:tr>
                  <a:tr h="26615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3</a:t>
                          </a:r>
                          <a:r>
                            <a:rPr lang="en-US" sz="1200" baseline="0" dirty="0"/>
                            <a:t>HL(60-40-25)</a:t>
                          </a:r>
                          <a:endParaRPr lang="en-US" sz="1200" dirty="0"/>
                        </a:p>
                      </a:txBody>
                      <a:tcPr/>
                    </a:tc>
                    <a:tc>
                      <a:txBody>
                        <a:bodyPr/>
                        <a:lstStyle/>
                        <a:p>
                          <a:r>
                            <a:rPr lang="en-US" sz="1200" dirty="0"/>
                            <a:t>ReLU</a:t>
                          </a:r>
                        </a:p>
                      </a:txBody>
                      <a:tcPr/>
                    </a:tc>
                    <a:tc>
                      <a:txBody>
                        <a:bodyPr/>
                        <a:lstStyle/>
                        <a:p>
                          <a:r>
                            <a:rPr lang="en-US" sz="1200" dirty="0"/>
                            <a:t>86</a:t>
                          </a:r>
                        </a:p>
                      </a:txBody>
                      <a:tcPr/>
                    </a:tc>
                    <a:tc>
                      <a:txBody>
                        <a:bodyPr/>
                        <a:lstStyle/>
                        <a:p>
                          <a:r>
                            <a:rPr lang="en-US" sz="1200" dirty="0"/>
                            <a:t>85</a:t>
                          </a:r>
                        </a:p>
                      </a:txBody>
                      <a:tcPr/>
                    </a:tc>
                    <a:extLst>
                      <a:ext uri="{0D108BD9-81ED-4DB2-BD59-A6C34878D82A}">
                        <a16:rowId xmlns:a16="http://schemas.microsoft.com/office/drawing/2014/main" val="1932517473"/>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450352531"/>
                  </p:ext>
                </p:extLst>
              </p:nvPr>
            </p:nvGraphicFramePr>
            <p:xfrm>
              <a:off x="1639914" y="1675303"/>
              <a:ext cx="4424100" cy="3200400"/>
            </p:xfrm>
            <a:graphic>
              <a:graphicData uri="http://schemas.openxmlformats.org/drawingml/2006/table">
                <a:tbl>
                  <a:tblPr firstRow="1" bandRow="1">
                    <a:tableStyleId>{C9E332BA-D769-4D8A-A124-4F2DF5E712BB}</a:tableStyleId>
                  </a:tblPr>
                  <a:tblGrid>
                    <a:gridCol w="1172036">
                      <a:extLst>
                        <a:ext uri="{9D8B030D-6E8A-4147-A177-3AD203B41FA5}">
                          <a16:colId xmlns:a16="http://schemas.microsoft.com/office/drawing/2014/main" val="1455554117"/>
                        </a:ext>
                      </a:extLst>
                    </a:gridCol>
                    <a:gridCol w="1498401">
                      <a:extLst>
                        <a:ext uri="{9D8B030D-6E8A-4147-A177-3AD203B41FA5}">
                          <a16:colId xmlns:a16="http://schemas.microsoft.com/office/drawing/2014/main" val="4225415310"/>
                        </a:ext>
                      </a:extLst>
                    </a:gridCol>
                    <a:gridCol w="845671">
                      <a:extLst>
                        <a:ext uri="{9D8B030D-6E8A-4147-A177-3AD203B41FA5}">
                          <a16:colId xmlns:a16="http://schemas.microsoft.com/office/drawing/2014/main" val="3808106227"/>
                        </a:ext>
                      </a:extLst>
                    </a:gridCol>
                    <a:gridCol w="907992">
                      <a:extLst>
                        <a:ext uri="{9D8B030D-6E8A-4147-A177-3AD203B41FA5}">
                          <a16:colId xmlns:a16="http://schemas.microsoft.com/office/drawing/2014/main" val="1568702653"/>
                        </a:ext>
                      </a:extLst>
                    </a:gridCol>
                  </a:tblGrid>
                  <a:tr h="457200">
                    <a:tc>
                      <a:txBody>
                        <a:bodyPr/>
                        <a:lstStyle/>
                        <a:p>
                          <a:r>
                            <a:rPr lang="en-US" sz="1200" b="1" dirty="0" smtClean="0">
                              <a:solidFill>
                                <a:srgbClr val="00B050"/>
                              </a:solidFill>
                            </a:rPr>
                            <a:t>Hidden layers</a:t>
                          </a:r>
                          <a:endParaRPr lang="en-US" sz="1200" b="1" dirty="0">
                            <a:solidFill>
                              <a:srgbClr val="00B050"/>
                            </a:solidFill>
                          </a:endParaRPr>
                        </a:p>
                      </a:txBody>
                      <a:tcPr/>
                    </a:tc>
                    <a:tc>
                      <a:txBody>
                        <a:bodyPr/>
                        <a:lstStyle/>
                        <a:p>
                          <a:r>
                            <a:rPr lang="en-US" sz="1200" b="1" dirty="0" smtClean="0">
                              <a:solidFill>
                                <a:srgbClr val="00B050"/>
                              </a:solidFill>
                            </a:rPr>
                            <a:t>Activation functions</a:t>
                          </a:r>
                          <a:endParaRPr lang="en-US" sz="1200" b="1" dirty="0">
                            <a:solidFill>
                              <a:srgbClr val="00B050"/>
                            </a:solidFill>
                          </a:endParaRPr>
                        </a:p>
                      </a:txBody>
                      <a:tcPr/>
                    </a:tc>
                    <a:tc gridSpan="2">
                      <a:txBody>
                        <a:bodyPr/>
                        <a:lstStyle/>
                        <a:p>
                          <a:endParaRPr lang="en-US"/>
                        </a:p>
                      </a:txBody>
                      <a:tcPr>
                        <a:blipFill>
                          <a:blip r:embed="rId2"/>
                          <a:stretch>
                            <a:fillRect l="-152431" t="-1333" r="-694" b="-610667"/>
                          </a:stretch>
                        </a:blipFill>
                      </a:tcPr>
                    </a:tc>
                    <a:tc hMerge="1">
                      <a:txBody>
                        <a:bodyPr/>
                        <a:lstStyle/>
                        <a:p>
                          <a:endParaRPr lang="en-US" dirty="0"/>
                        </a:p>
                      </a:txBody>
                      <a:tcPr/>
                    </a:tc>
                    <a:extLst>
                      <a:ext uri="{0D108BD9-81ED-4DB2-BD59-A6C34878D82A}">
                        <a16:rowId xmlns:a16="http://schemas.microsoft.com/office/drawing/2014/main" val="814143295"/>
                      </a:ext>
                    </a:extLst>
                  </a:tr>
                  <a:tr h="274320">
                    <a:tc gridSpan="2">
                      <a:txBody>
                        <a:bodyPr/>
                        <a:lstStyle/>
                        <a:p>
                          <a:endParaRPr lang="en-US" sz="1200" dirty="0"/>
                        </a:p>
                      </a:txBody>
                      <a:tcPr/>
                    </a:tc>
                    <a:tc hMerge="1">
                      <a:txBody>
                        <a:bodyPr/>
                        <a:lstStyle/>
                        <a:p>
                          <a:endParaRPr lang="en-US" dirty="0"/>
                        </a:p>
                      </a:txBody>
                      <a:tcPr/>
                    </a:tc>
                    <a:tc>
                      <a:txBody>
                        <a:bodyPr/>
                        <a:lstStyle/>
                        <a:p>
                          <a:r>
                            <a:rPr lang="en-US" sz="1200" dirty="0" smtClean="0"/>
                            <a:t>Training</a:t>
                          </a:r>
                          <a:endParaRPr lang="en-US" sz="1200" dirty="0"/>
                        </a:p>
                      </a:txBody>
                      <a:tcPr/>
                    </a:tc>
                    <a:tc>
                      <a:txBody>
                        <a:bodyPr/>
                        <a:lstStyle/>
                        <a:p>
                          <a:r>
                            <a:rPr lang="en-US" sz="1200" dirty="0" smtClean="0"/>
                            <a:t>Testing</a:t>
                          </a:r>
                          <a:endParaRPr lang="en-US" sz="1200" dirty="0"/>
                        </a:p>
                      </a:txBody>
                      <a:tcPr/>
                    </a:tc>
                    <a:extLst>
                      <a:ext uri="{0D108BD9-81ED-4DB2-BD59-A6C34878D82A}">
                        <a16:rowId xmlns:a16="http://schemas.microsoft.com/office/drawing/2014/main" val="285478015"/>
                      </a:ext>
                    </a:extLst>
                  </a:tr>
                  <a:tr h="274320">
                    <a:tc>
                      <a:txBody>
                        <a:bodyPr/>
                        <a:lstStyle/>
                        <a:p>
                          <a:r>
                            <a:rPr lang="en-US" sz="1200" dirty="0" smtClean="0"/>
                            <a:t>1HL(50)</a:t>
                          </a:r>
                        </a:p>
                      </a:txBody>
                      <a:tcPr/>
                    </a:tc>
                    <a:tc>
                      <a:txBody>
                        <a:bodyPr/>
                        <a:lstStyle/>
                        <a:p>
                          <a:r>
                            <a:rPr lang="en-US" sz="1200" dirty="0" smtClean="0"/>
                            <a:t>Tanh</a:t>
                          </a:r>
                          <a:endParaRPr lang="en-US" sz="1200" dirty="0"/>
                        </a:p>
                      </a:txBody>
                      <a:tcPr/>
                    </a:tc>
                    <a:tc>
                      <a:txBody>
                        <a:bodyPr/>
                        <a:lstStyle/>
                        <a:p>
                          <a:r>
                            <a:rPr lang="en-US" sz="1200" dirty="0" smtClean="0"/>
                            <a:t>83</a:t>
                          </a:r>
                          <a:endParaRPr lang="en-US" sz="1200" dirty="0"/>
                        </a:p>
                      </a:txBody>
                      <a:tcPr/>
                    </a:tc>
                    <a:tc>
                      <a:txBody>
                        <a:bodyPr/>
                        <a:lstStyle/>
                        <a:p>
                          <a:r>
                            <a:rPr lang="en-US" sz="1200" dirty="0" smtClean="0"/>
                            <a:t>81</a:t>
                          </a:r>
                          <a:endParaRPr lang="en-US" sz="1200" dirty="0"/>
                        </a:p>
                      </a:txBody>
                      <a:tcPr/>
                    </a:tc>
                    <a:extLst>
                      <a:ext uri="{0D108BD9-81ED-4DB2-BD59-A6C34878D82A}">
                        <a16:rowId xmlns:a16="http://schemas.microsoft.com/office/drawing/2014/main" val="2885765859"/>
                      </a:ext>
                    </a:extLst>
                  </a:tr>
                  <a:tr h="274320">
                    <a:tc>
                      <a:txBody>
                        <a:bodyPr/>
                        <a:lstStyle/>
                        <a:p>
                          <a:r>
                            <a:rPr lang="en-US" sz="1200" dirty="0" smtClean="0"/>
                            <a:t>1HL(50)</a:t>
                          </a:r>
                          <a:endParaRPr lang="en-US" sz="1200" dirty="0"/>
                        </a:p>
                      </a:txBody>
                      <a:tcPr/>
                    </a:tc>
                    <a:tc>
                      <a:txBody>
                        <a:bodyPr/>
                        <a:lstStyle/>
                        <a:p>
                          <a:r>
                            <a:rPr lang="en-US" sz="1200" dirty="0" smtClean="0"/>
                            <a:t>Sigmoid</a:t>
                          </a:r>
                          <a:endParaRPr lang="en-US" sz="1200" dirty="0"/>
                        </a:p>
                      </a:txBody>
                      <a:tcPr/>
                    </a:tc>
                    <a:tc>
                      <a:txBody>
                        <a:bodyPr/>
                        <a:lstStyle/>
                        <a:p>
                          <a:r>
                            <a:rPr lang="en-US" sz="1200" dirty="0" smtClean="0"/>
                            <a:t>84</a:t>
                          </a:r>
                          <a:endParaRPr lang="en-US" sz="1200" dirty="0"/>
                        </a:p>
                      </a:txBody>
                      <a:tcPr/>
                    </a:tc>
                    <a:tc>
                      <a:txBody>
                        <a:bodyPr/>
                        <a:lstStyle/>
                        <a:p>
                          <a:r>
                            <a:rPr lang="en-US" sz="1200" dirty="0" smtClean="0"/>
                            <a:t>82</a:t>
                          </a:r>
                          <a:endParaRPr lang="en-US" sz="1200" dirty="0"/>
                        </a:p>
                      </a:txBody>
                      <a:tcPr/>
                    </a:tc>
                    <a:extLst>
                      <a:ext uri="{0D108BD9-81ED-4DB2-BD59-A6C34878D82A}">
                        <a16:rowId xmlns:a16="http://schemas.microsoft.com/office/drawing/2014/main" val="4075503436"/>
                      </a:ext>
                    </a:extLst>
                  </a:tr>
                  <a:tr h="274320">
                    <a:tc>
                      <a:txBody>
                        <a:bodyPr/>
                        <a:lstStyle/>
                        <a:p>
                          <a:r>
                            <a:rPr lang="en-US" sz="1200" dirty="0" smtClean="0"/>
                            <a:t>1HL(50)</a:t>
                          </a:r>
                          <a:endParaRPr lang="en-US" sz="1200" dirty="0"/>
                        </a:p>
                      </a:txBody>
                      <a:tcPr/>
                    </a:tc>
                    <a:tc>
                      <a:txBody>
                        <a:bodyPr/>
                        <a:lstStyle/>
                        <a:p>
                          <a:r>
                            <a:rPr lang="en-US" sz="1200" dirty="0" smtClean="0"/>
                            <a:t>ReLU</a:t>
                          </a:r>
                          <a:endParaRPr lang="en-US" sz="1200" dirty="0"/>
                        </a:p>
                      </a:txBody>
                      <a:tcPr/>
                    </a:tc>
                    <a:tc>
                      <a:txBody>
                        <a:bodyPr/>
                        <a:lstStyle/>
                        <a:p>
                          <a:r>
                            <a:rPr lang="en-US" sz="1200" dirty="0" smtClean="0"/>
                            <a:t>81</a:t>
                          </a:r>
                          <a:endParaRPr lang="en-US" sz="1200" dirty="0"/>
                        </a:p>
                      </a:txBody>
                      <a:tcPr/>
                    </a:tc>
                    <a:tc>
                      <a:txBody>
                        <a:bodyPr/>
                        <a:lstStyle/>
                        <a:p>
                          <a:r>
                            <a:rPr lang="en-US" sz="1200" dirty="0" smtClean="0"/>
                            <a:t>82</a:t>
                          </a:r>
                          <a:endParaRPr lang="en-US" sz="1200" dirty="0"/>
                        </a:p>
                      </a:txBody>
                      <a:tcPr/>
                    </a:tc>
                    <a:extLst>
                      <a:ext uri="{0D108BD9-81ED-4DB2-BD59-A6C34878D82A}">
                        <a16:rowId xmlns:a16="http://schemas.microsoft.com/office/drawing/2014/main" val="3963544007"/>
                      </a:ext>
                    </a:extLst>
                  </a:tr>
                  <a:tr h="274320">
                    <a:tc>
                      <a:txBody>
                        <a:bodyPr/>
                        <a:lstStyle/>
                        <a:p>
                          <a:r>
                            <a:rPr lang="en-US" sz="1200" dirty="0" smtClean="0"/>
                            <a:t>2HL(50-25)</a:t>
                          </a:r>
                          <a:endParaRPr lang="en-US" sz="1200" dirty="0"/>
                        </a:p>
                      </a:txBody>
                      <a:tcPr/>
                    </a:tc>
                    <a:tc>
                      <a:txBody>
                        <a:bodyPr/>
                        <a:lstStyle/>
                        <a:p>
                          <a:r>
                            <a:rPr lang="en-US" sz="1200" dirty="0" smtClean="0"/>
                            <a:t>Tanh</a:t>
                          </a:r>
                          <a:endParaRPr lang="en-US" sz="1200" dirty="0"/>
                        </a:p>
                      </a:txBody>
                      <a:tcPr/>
                    </a:tc>
                    <a:tc>
                      <a:txBody>
                        <a:bodyPr/>
                        <a:lstStyle/>
                        <a:p>
                          <a:r>
                            <a:rPr lang="en-US" sz="1200" dirty="0" smtClean="0"/>
                            <a:t>85</a:t>
                          </a:r>
                          <a:endParaRPr lang="en-US" sz="1200" dirty="0"/>
                        </a:p>
                      </a:txBody>
                      <a:tcPr/>
                    </a:tc>
                    <a:tc>
                      <a:txBody>
                        <a:bodyPr/>
                        <a:lstStyle/>
                        <a:p>
                          <a:r>
                            <a:rPr lang="en-US" sz="1200" dirty="0" smtClean="0"/>
                            <a:t>83</a:t>
                          </a:r>
                          <a:endParaRPr lang="en-US" sz="1200" dirty="0"/>
                        </a:p>
                      </a:txBody>
                      <a:tcPr/>
                    </a:tc>
                    <a:extLst>
                      <a:ext uri="{0D108BD9-81ED-4DB2-BD59-A6C34878D82A}">
                        <a16:rowId xmlns:a16="http://schemas.microsoft.com/office/drawing/2014/main" val="992738269"/>
                      </a:ext>
                    </a:extLst>
                  </a:tr>
                  <a:tr h="274320">
                    <a:tc>
                      <a:txBody>
                        <a:bodyPr/>
                        <a:lstStyle/>
                        <a:p>
                          <a:r>
                            <a:rPr lang="en-US" sz="1200" dirty="0" smtClean="0"/>
                            <a:t>2HL(50-25)</a:t>
                          </a:r>
                          <a:endParaRPr lang="en-US" sz="1200" dirty="0"/>
                        </a:p>
                      </a:txBody>
                      <a:tcPr/>
                    </a:tc>
                    <a:tc>
                      <a:txBody>
                        <a:bodyPr/>
                        <a:lstStyle/>
                        <a:p>
                          <a:r>
                            <a:rPr lang="en-US" sz="1200" dirty="0" smtClean="0"/>
                            <a:t>Sigmoid</a:t>
                          </a:r>
                          <a:endParaRPr lang="en-US" sz="1200" dirty="0"/>
                        </a:p>
                      </a:txBody>
                      <a:tcPr/>
                    </a:tc>
                    <a:tc>
                      <a:txBody>
                        <a:bodyPr/>
                        <a:lstStyle/>
                        <a:p>
                          <a:r>
                            <a:rPr lang="en-US" sz="1200" dirty="0" smtClean="0"/>
                            <a:t>86</a:t>
                          </a:r>
                          <a:endParaRPr lang="en-US" sz="1200" dirty="0"/>
                        </a:p>
                      </a:txBody>
                      <a:tcPr/>
                    </a:tc>
                    <a:tc>
                      <a:txBody>
                        <a:bodyPr/>
                        <a:lstStyle/>
                        <a:p>
                          <a:r>
                            <a:rPr lang="en-US" sz="1200" dirty="0" smtClean="0"/>
                            <a:t>85</a:t>
                          </a:r>
                          <a:endParaRPr lang="en-US" sz="1200" dirty="0"/>
                        </a:p>
                      </a:txBody>
                      <a:tcPr/>
                    </a:tc>
                    <a:extLst>
                      <a:ext uri="{0D108BD9-81ED-4DB2-BD59-A6C34878D82A}">
                        <a16:rowId xmlns:a16="http://schemas.microsoft.com/office/drawing/2014/main" val="2989486811"/>
                      </a:ext>
                    </a:extLst>
                  </a:tr>
                  <a:tr h="274320">
                    <a:tc>
                      <a:txBody>
                        <a:bodyPr/>
                        <a:lstStyle/>
                        <a:p>
                          <a:r>
                            <a:rPr lang="en-US" sz="1200" dirty="0" smtClean="0"/>
                            <a:t>2HL(50-25)</a:t>
                          </a:r>
                          <a:endParaRPr lang="en-US" sz="1200" dirty="0"/>
                        </a:p>
                      </a:txBody>
                      <a:tcPr/>
                    </a:tc>
                    <a:tc>
                      <a:txBody>
                        <a:bodyPr/>
                        <a:lstStyle/>
                        <a:p>
                          <a:r>
                            <a:rPr lang="en-US" sz="1200" dirty="0" smtClean="0"/>
                            <a:t>ReLU</a:t>
                          </a:r>
                          <a:endParaRPr lang="en-US" sz="1200" dirty="0"/>
                        </a:p>
                      </a:txBody>
                      <a:tcPr/>
                    </a:tc>
                    <a:tc>
                      <a:txBody>
                        <a:bodyPr/>
                        <a:lstStyle/>
                        <a:p>
                          <a:r>
                            <a:rPr lang="en-US" sz="1200" dirty="0" smtClean="0"/>
                            <a:t>84</a:t>
                          </a:r>
                          <a:endParaRPr lang="en-US" sz="1200" dirty="0"/>
                        </a:p>
                      </a:txBody>
                      <a:tcPr/>
                    </a:tc>
                    <a:tc>
                      <a:txBody>
                        <a:bodyPr/>
                        <a:lstStyle/>
                        <a:p>
                          <a:r>
                            <a:rPr lang="en-US" sz="1200" dirty="0" smtClean="0"/>
                            <a:t>83</a:t>
                          </a:r>
                          <a:endParaRPr lang="en-US" sz="1200" dirty="0"/>
                        </a:p>
                      </a:txBody>
                      <a:tcPr/>
                    </a:tc>
                    <a:extLst>
                      <a:ext uri="{0D108BD9-81ED-4DB2-BD59-A6C34878D82A}">
                        <a16:rowId xmlns:a16="http://schemas.microsoft.com/office/drawing/2014/main" val="296756626"/>
                      </a:ext>
                    </a:extLst>
                  </a:tr>
                  <a:tr h="274320">
                    <a:tc>
                      <a:txBody>
                        <a:bodyPr/>
                        <a:lstStyle/>
                        <a:p>
                          <a:r>
                            <a:rPr lang="en-US" sz="1200" dirty="0" smtClean="0"/>
                            <a:t>3</a:t>
                          </a:r>
                          <a:r>
                            <a:rPr lang="en-US" sz="1200" baseline="0" dirty="0" smtClean="0"/>
                            <a:t>HL(60-40-25)</a:t>
                          </a:r>
                          <a:endParaRPr lang="en-US" sz="1200" dirty="0"/>
                        </a:p>
                      </a:txBody>
                      <a:tcPr/>
                    </a:tc>
                    <a:tc>
                      <a:txBody>
                        <a:bodyPr/>
                        <a:lstStyle/>
                        <a:p>
                          <a:r>
                            <a:rPr lang="en-US" sz="1200" dirty="0" smtClean="0"/>
                            <a:t>Tanh</a:t>
                          </a:r>
                          <a:endParaRPr lang="en-US" sz="1200" dirty="0"/>
                        </a:p>
                      </a:txBody>
                      <a:tcPr/>
                    </a:tc>
                    <a:tc>
                      <a:txBody>
                        <a:bodyPr/>
                        <a:lstStyle/>
                        <a:p>
                          <a:r>
                            <a:rPr lang="en-US" sz="1200" dirty="0" smtClean="0"/>
                            <a:t>87</a:t>
                          </a:r>
                          <a:endParaRPr lang="en-US" sz="1200" dirty="0"/>
                        </a:p>
                      </a:txBody>
                      <a:tcPr/>
                    </a:tc>
                    <a:tc>
                      <a:txBody>
                        <a:bodyPr/>
                        <a:lstStyle/>
                        <a:p>
                          <a:r>
                            <a:rPr lang="en-US" sz="1200" dirty="0" smtClean="0"/>
                            <a:t>84</a:t>
                          </a:r>
                          <a:endParaRPr lang="en-US" sz="1200" dirty="0"/>
                        </a:p>
                      </a:txBody>
                      <a:tcPr/>
                    </a:tc>
                    <a:extLst>
                      <a:ext uri="{0D108BD9-81ED-4DB2-BD59-A6C34878D82A}">
                        <a16:rowId xmlns:a16="http://schemas.microsoft.com/office/drawing/2014/main" val="3707417958"/>
                      </a:ext>
                    </a:extLst>
                  </a:tr>
                  <a:tr h="2743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solidFill>
                                <a:srgbClr val="FF0000"/>
                              </a:solidFill>
                            </a:rPr>
                            <a:t>3</a:t>
                          </a:r>
                          <a:r>
                            <a:rPr lang="en-US" sz="1200" baseline="0" dirty="0" smtClean="0">
                              <a:solidFill>
                                <a:srgbClr val="FF0000"/>
                              </a:solidFill>
                            </a:rPr>
                            <a:t>HL(60-40-25)</a:t>
                          </a:r>
                          <a:endParaRPr lang="en-US" sz="1200" dirty="0" smtClean="0">
                            <a:solidFill>
                              <a:srgbClr val="FF0000"/>
                            </a:solidFill>
                          </a:endParaRPr>
                        </a:p>
                      </a:txBody>
                      <a:tcPr/>
                    </a:tc>
                    <a:tc>
                      <a:txBody>
                        <a:bodyPr/>
                        <a:lstStyle/>
                        <a:p>
                          <a:r>
                            <a:rPr lang="en-US" sz="1200" dirty="0" smtClean="0">
                              <a:solidFill>
                                <a:srgbClr val="FF0000"/>
                              </a:solidFill>
                            </a:rPr>
                            <a:t>Sigmoid</a:t>
                          </a:r>
                          <a:endParaRPr lang="en-US" sz="1200" dirty="0">
                            <a:solidFill>
                              <a:srgbClr val="FF0000"/>
                            </a:solidFill>
                          </a:endParaRPr>
                        </a:p>
                      </a:txBody>
                      <a:tcPr/>
                    </a:tc>
                    <a:tc>
                      <a:txBody>
                        <a:bodyPr/>
                        <a:lstStyle/>
                        <a:p>
                          <a:r>
                            <a:rPr lang="en-US" sz="1200" dirty="0" smtClean="0">
                              <a:solidFill>
                                <a:srgbClr val="FF0000"/>
                              </a:solidFill>
                            </a:rPr>
                            <a:t>89</a:t>
                          </a:r>
                          <a:endParaRPr lang="en-US" sz="1200" dirty="0">
                            <a:solidFill>
                              <a:srgbClr val="FF0000"/>
                            </a:solidFill>
                          </a:endParaRPr>
                        </a:p>
                      </a:txBody>
                      <a:tcPr/>
                    </a:tc>
                    <a:tc>
                      <a:txBody>
                        <a:bodyPr/>
                        <a:lstStyle/>
                        <a:p>
                          <a:r>
                            <a:rPr lang="en-US" sz="1200" dirty="0" smtClean="0">
                              <a:solidFill>
                                <a:srgbClr val="FF0000"/>
                              </a:solidFill>
                            </a:rPr>
                            <a:t>86</a:t>
                          </a:r>
                          <a:endParaRPr lang="en-US" sz="1200" dirty="0">
                            <a:solidFill>
                              <a:srgbClr val="FF0000"/>
                            </a:solidFill>
                          </a:endParaRPr>
                        </a:p>
                      </a:txBody>
                      <a:tcPr/>
                    </a:tc>
                    <a:extLst>
                      <a:ext uri="{0D108BD9-81ED-4DB2-BD59-A6C34878D82A}">
                        <a16:rowId xmlns:a16="http://schemas.microsoft.com/office/drawing/2014/main" val="3353497034"/>
                      </a:ext>
                    </a:extLst>
                  </a:tr>
                  <a:tr h="2743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3</a:t>
                          </a:r>
                          <a:r>
                            <a:rPr lang="en-US" sz="1200" baseline="0" dirty="0" smtClean="0"/>
                            <a:t>HL(60-40-25)</a:t>
                          </a:r>
                          <a:endParaRPr lang="en-US" sz="1200" dirty="0" smtClean="0"/>
                        </a:p>
                      </a:txBody>
                      <a:tcPr/>
                    </a:tc>
                    <a:tc>
                      <a:txBody>
                        <a:bodyPr/>
                        <a:lstStyle/>
                        <a:p>
                          <a:r>
                            <a:rPr lang="en-US" sz="1200" dirty="0" smtClean="0"/>
                            <a:t>ReLU</a:t>
                          </a:r>
                          <a:endParaRPr lang="en-US" sz="1200" dirty="0"/>
                        </a:p>
                      </a:txBody>
                      <a:tcPr/>
                    </a:tc>
                    <a:tc>
                      <a:txBody>
                        <a:bodyPr/>
                        <a:lstStyle/>
                        <a:p>
                          <a:r>
                            <a:rPr lang="en-US" sz="1200" dirty="0" smtClean="0"/>
                            <a:t>86</a:t>
                          </a:r>
                          <a:endParaRPr lang="en-US" sz="1200" dirty="0"/>
                        </a:p>
                      </a:txBody>
                      <a:tcPr/>
                    </a:tc>
                    <a:tc>
                      <a:txBody>
                        <a:bodyPr/>
                        <a:lstStyle/>
                        <a:p>
                          <a:r>
                            <a:rPr lang="en-US" sz="1200" dirty="0" smtClean="0"/>
                            <a:t>85</a:t>
                          </a:r>
                          <a:endParaRPr lang="en-US" sz="1200" dirty="0"/>
                        </a:p>
                      </a:txBody>
                      <a:tcPr/>
                    </a:tc>
                    <a:extLst>
                      <a:ext uri="{0D108BD9-81ED-4DB2-BD59-A6C34878D82A}">
                        <a16:rowId xmlns:a16="http://schemas.microsoft.com/office/drawing/2014/main" val="1932517473"/>
                      </a:ext>
                    </a:extLst>
                  </a:tr>
                </a:tbl>
              </a:graphicData>
            </a:graphic>
          </p:graphicFrame>
        </mc:Fallback>
      </mc:AlternateContent>
      <p:pic>
        <p:nvPicPr>
          <p:cNvPr id="6" name="Picture 5"/>
          <p:cNvPicPr>
            <a:picLocks noChangeAspect="1"/>
          </p:cNvPicPr>
          <p:nvPr/>
        </p:nvPicPr>
        <p:blipFill>
          <a:blip r:embed="rId3"/>
          <a:stretch>
            <a:fillRect/>
          </a:stretch>
        </p:blipFill>
        <p:spPr>
          <a:xfrm>
            <a:off x="6192899" y="937149"/>
            <a:ext cx="2895442" cy="1781108"/>
          </a:xfrm>
          <a:prstGeom prst="rect">
            <a:avLst/>
          </a:prstGeom>
        </p:spPr>
      </p:pic>
      <p:pic>
        <p:nvPicPr>
          <p:cNvPr id="7" name="Picture 6"/>
          <p:cNvPicPr>
            <a:picLocks noChangeAspect="1"/>
          </p:cNvPicPr>
          <p:nvPr/>
        </p:nvPicPr>
        <p:blipFill>
          <a:blip r:embed="rId4"/>
          <a:stretch>
            <a:fillRect/>
          </a:stretch>
        </p:blipFill>
        <p:spPr>
          <a:xfrm>
            <a:off x="6192898" y="2718257"/>
            <a:ext cx="2680757" cy="190377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192" y="4728812"/>
            <a:ext cx="375805" cy="375805"/>
          </a:xfrm>
          <a:prstGeom prst="rect">
            <a:avLst/>
          </a:prstGeom>
        </p:spPr>
      </p:pic>
      <p:sp>
        <p:nvSpPr>
          <p:cNvPr id="11" name="Slide Number Placeholder 10"/>
          <p:cNvSpPr>
            <a:spLocks noGrp="1"/>
          </p:cNvSpPr>
          <p:nvPr>
            <p:ph type="sldNum" idx="12"/>
          </p:nvPr>
        </p:nvSpPr>
        <p:spPr/>
        <p:txBody>
          <a:bodyPr>
            <a:normAutofit/>
          </a:bodyPr>
          <a:lstStyle/>
          <a:p>
            <a:pPr marL="0" lvl="0" indent="0" algn="r" rtl="0">
              <a:spcBef>
                <a:spcPts val="0"/>
              </a:spcBef>
              <a:spcAft>
                <a:spcPts val="0"/>
              </a:spcAft>
              <a:buNone/>
            </a:pPr>
            <a:r>
              <a:rPr lang="en" dirty="0"/>
              <a:t>7 of 15</a:t>
            </a:r>
          </a:p>
        </p:txBody>
      </p:sp>
    </p:spTree>
    <p:extLst>
      <p:ext uri="{BB962C8B-B14F-4D97-AF65-F5344CB8AC3E}">
        <p14:creationId xmlns:p14="http://schemas.microsoft.com/office/powerpoint/2010/main" val="1720910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228573" y="195643"/>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800" b="1" dirty="0">
                <a:latin typeface="Times New Roman" panose="02020603050405020304" pitchFamily="18" charset="0"/>
                <a:cs typeface="Times New Roman" panose="02020603050405020304" pitchFamily="18" charset="0"/>
              </a:rPr>
              <a:t>Convolutional</a:t>
            </a:r>
            <a:r>
              <a:rPr lang="en" b="1" dirty="0">
                <a:latin typeface="Times New Roman" panose="02020603050405020304" pitchFamily="18" charset="0"/>
                <a:cs typeface="Times New Roman" panose="02020603050405020304" pitchFamily="18" charset="0"/>
              </a:rPr>
              <a:t> Neural Networks (CNN)</a:t>
            </a:r>
            <a:endParaRPr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56F9D67-051D-89AA-0FF9-5B3FF649F284}"/>
              </a:ext>
            </a:extLst>
          </p:cNvPr>
          <p:cNvSpPr>
            <a:spLocks noGrp="1"/>
          </p:cNvSpPr>
          <p:nvPr>
            <p:ph type="body" idx="1"/>
          </p:nvPr>
        </p:nvSpPr>
        <p:spPr/>
        <p:txBody>
          <a:bodyPr/>
          <a:lstStyle/>
          <a:p>
            <a:pPr>
              <a:buFont typeface="Wingdings" panose="05000000000000000000" pitchFamily="2" charset="2"/>
              <a:buChar char="§"/>
            </a:pPr>
            <a:r>
              <a:rPr lang="en-US" sz="1400" dirty="0">
                <a:solidFill>
                  <a:srgbClr val="09012B"/>
                </a:solidFill>
                <a:latin typeface="Times New Roman" panose="02020603050405020304" pitchFamily="18" charset="0"/>
                <a:cs typeface="Times New Roman" panose="02020603050405020304" pitchFamily="18" charset="0"/>
              </a:rPr>
              <a:t>Deep FNN and RNN are popular for sequential dataset</a:t>
            </a:r>
          </a:p>
          <a:p>
            <a:pPr>
              <a:buFont typeface="Wingdings" panose="05000000000000000000" pitchFamily="2" charset="2"/>
              <a:buChar char="§"/>
            </a:pPr>
            <a:r>
              <a:rPr lang="en-US" sz="1400" dirty="0">
                <a:solidFill>
                  <a:srgbClr val="09012B"/>
                </a:solidFill>
                <a:latin typeface="Times New Roman" panose="02020603050405020304" pitchFamily="18" charset="0"/>
                <a:cs typeface="Times New Roman" panose="02020603050405020304" pitchFamily="18" charset="0"/>
              </a:rPr>
              <a:t>CNN - widely popular for image classification problems</a:t>
            </a:r>
          </a:p>
          <a:p>
            <a:pPr lvl="1">
              <a:buFont typeface="Arial" panose="020B0604020202020204" pitchFamily="34" charset="0"/>
              <a:buChar char="•"/>
            </a:pPr>
            <a:r>
              <a:rPr lang="en-US" dirty="0">
                <a:solidFill>
                  <a:srgbClr val="09012B"/>
                </a:solidFill>
                <a:latin typeface="Times New Roman" panose="02020603050405020304" pitchFamily="18" charset="0"/>
                <a:cs typeface="Times New Roman" panose="02020603050405020304" pitchFamily="18" charset="0"/>
              </a:rPr>
              <a:t>Ability to process large images</a:t>
            </a:r>
          </a:p>
          <a:p>
            <a:pPr lvl="1">
              <a:buFont typeface="Arial" panose="020B0604020202020204" pitchFamily="34" charset="0"/>
              <a:buChar char="•"/>
            </a:pPr>
            <a:r>
              <a:rPr lang="en-US" dirty="0">
                <a:solidFill>
                  <a:srgbClr val="09012B"/>
                </a:solidFill>
                <a:latin typeface="Times New Roman" panose="02020603050405020304" pitchFamily="18" charset="0"/>
                <a:cs typeface="Times New Roman" panose="02020603050405020304" pitchFamily="18" charset="0"/>
              </a:rPr>
              <a:t>Captures spatial features</a:t>
            </a:r>
          </a:p>
          <a:p>
            <a:pPr>
              <a:buFont typeface="Wingdings" panose="05000000000000000000" pitchFamily="2" charset="2"/>
              <a:buChar char="§"/>
            </a:pPr>
            <a:r>
              <a:rPr lang="en-US" sz="1400" dirty="0">
                <a:solidFill>
                  <a:srgbClr val="09012B"/>
                </a:solidFill>
                <a:latin typeface="Times New Roman" panose="02020603050405020304" pitchFamily="18" charset="0"/>
                <a:cs typeface="Times New Roman" panose="02020603050405020304" pitchFamily="18" charset="0"/>
              </a:rPr>
              <a:t>Also, CNN works well for sequential data with time stamps</a:t>
            </a:r>
          </a:p>
          <a:p>
            <a:pPr lvl="1">
              <a:buFont typeface="Arial" panose="020B0604020202020204" pitchFamily="34" charset="0"/>
              <a:buChar char="•"/>
            </a:pPr>
            <a:r>
              <a:rPr lang="en-US" dirty="0">
                <a:solidFill>
                  <a:srgbClr val="09012B"/>
                </a:solidFill>
                <a:latin typeface="Times New Roman" panose="02020603050405020304" pitchFamily="18" charset="0"/>
                <a:cs typeface="Times New Roman" panose="02020603050405020304" pitchFamily="18" charset="0"/>
              </a:rPr>
              <a:t>Proof from existing literature</a:t>
            </a:r>
          </a:p>
          <a:p>
            <a:pPr lvl="1">
              <a:buFont typeface="Arial" panose="020B0604020202020204" pitchFamily="34" charset="0"/>
              <a:buChar char="•"/>
            </a:pPr>
            <a:r>
              <a:rPr lang="en-US" dirty="0">
                <a:solidFill>
                  <a:srgbClr val="09012B"/>
                </a:solidFill>
                <a:latin typeface="Times New Roman" panose="02020603050405020304" pitchFamily="18" charset="0"/>
                <a:cs typeface="Times New Roman" panose="02020603050405020304" pitchFamily="18" charset="0"/>
              </a:rPr>
              <a:t>Fawaz et al., worked on time series dataset for classification</a:t>
            </a:r>
          </a:p>
          <a:p>
            <a:pPr>
              <a:buFont typeface="Wingdings" panose="05000000000000000000" pitchFamily="2" charset="2"/>
              <a:buChar char="§"/>
            </a:pPr>
            <a:r>
              <a:rPr lang="en-US" sz="1400" dirty="0">
                <a:solidFill>
                  <a:srgbClr val="09012B"/>
                </a:solidFill>
                <a:latin typeface="Times New Roman" panose="02020603050405020304" pitchFamily="18" charset="0"/>
                <a:cs typeface="Times New Roman" panose="02020603050405020304" pitchFamily="18" charset="0"/>
              </a:rPr>
              <a:t>Exploring CNN for regression setting</a:t>
            </a:r>
          </a:p>
          <a:p>
            <a:pPr lvl="1"/>
            <a:endParaRPr lang="en-US" dirty="0"/>
          </a:p>
        </p:txBody>
      </p:sp>
      <p:pic>
        <p:nvPicPr>
          <p:cNvPr id="5" name="Picture 4" descr="Diagram&#10;&#10;Description automatically generated">
            <a:extLst>
              <a:ext uri="{FF2B5EF4-FFF2-40B4-BE49-F238E27FC236}">
                <a16:creationId xmlns:a16="http://schemas.microsoft.com/office/drawing/2014/main" id="{19B2CF0C-7838-B8C5-3ED2-98BD3C4E9715}"/>
              </a:ext>
            </a:extLst>
          </p:cNvPr>
          <p:cNvPicPr>
            <a:picLocks noChangeAspect="1"/>
          </p:cNvPicPr>
          <p:nvPr/>
        </p:nvPicPr>
        <p:blipFill>
          <a:blip r:embed="rId3"/>
          <a:stretch>
            <a:fillRect/>
          </a:stretch>
        </p:blipFill>
        <p:spPr>
          <a:xfrm>
            <a:off x="4118183" y="3450703"/>
            <a:ext cx="4714117" cy="144514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92" y="4728812"/>
            <a:ext cx="375805" cy="375805"/>
          </a:xfrm>
          <a:prstGeom prst="rect">
            <a:avLst/>
          </a:prstGeom>
        </p:spPr>
      </p:pic>
      <p:sp>
        <p:nvSpPr>
          <p:cNvPr id="8" name="Slide Number Placeholder 7"/>
          <p:cNvSpPr>
            <a:spLocks noGrp="1"/>
          </p:cNvSpPr>
          <p:nvPr>
            <p:ph type="sldNum" idx="12"/>
          </p:nvPr>
        </p:nvSpPr>
        <p:spPr/>
        <p:txBody>
          <a:bodyPr>
            <a:normAutofit fontScale="92500"/>
          </a:bodyPr>
          <a:lstStyle/>
          <a:p>
            <a:pPr marL="0" lvl="0" indent="0" algn="r" rtl="0">
              <a:spcBef>
                <a:spcPts val="0"/>
              </a:spcBef>
              <a:spcAft>
                <a:spcPts val="0"/>
              </a:spcAft>
              <a:buNone/>
            </a:pPr>
            <a:r>
              <a:rPr lang="en" dirty="0"/>
              <a:t>8 of 15</a:t>
            </a:r>
          </a:p>
        </p:txBody>
      </p:sp>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TotalTime>
  <Words>1503</Words>
  <Application>Microsoft Office PowerPoint</Application>
  <PresentationFormat>On-screen Show (16:9)</PresentationFormat>
  <Paragraphs>240</Paragraphs>
  <Slides>17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Alfa Slab One</vt:lpstr>
      <vt:lpstr>Arial</vt:lpstr>
      <vt:lpstr>Proxima Nova</vt:lpstr>
      <vt:lpstr>urw-din</vt:lpstr>
      <vt:lpstr>Cambria Math</vt:lpstr>
      <vt:lpstr>Bentham</vt:lpstr>
      <vt:lpstr>Times New Roman</vt:lpstr>
      <vt:lpstr>Wingdings</vt:lpstr>
      <vt:lpstr>Gameday</vt:lpstr>
      <vt:lpstr>PowerPoint Presentation</vt:lpstr>
      <vt:lpstr>PowerPoint Presentation</vt:lpstr>
      <vt:lpstr>PowerPoint Presentation</vt:lpstr>
      <vt:lpstr>PowerPoint Presentation</vt:lpstr>
      <vt:lpstr>PowerPoint Presentation</vt:lpstr>
      <vt:lpstr>PowerPoint Presentation</vt:lpstr>
      <vt:lpstr>Deep feed-forward Neural Network (DNN)</vt:lpstr>
      <vt:lpstr>Experiments – DNN Architecture and Results</vt:lpstr>
      <vt:lpstr>Convolutional Neural Networks (CNN)</vt:lpstr>
      <vt:lpstr>CNN Models</vt:lpstr>
      <vt:lpstr>Experiments – Architectures and Results</vt:lpstr>
      <vt:lpstr>Methods applied: RNN</vt:lpstr>
      <vt:lpstr>Experiments: RNN</vt:lpstr>
      <vt:lpstr>Experiments and results: RNN</vt:lpstr>
      <vt:lpstr>Conclusion</vt:lpstr>
      <vt:lpstr>References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Human Balance</dc:title>
  <dc:creator>safwan</dc:creator>
  <cp:lastModifiedBy>Dutta, Partha Sarathi</cp:lastModifiedBy>
  <cp:revision>50</cp:revision>
  <dcterms:modified xsi:type="dcterms:W3CDTF">2022-10-03T01:58:03Z</dcterms:modified>
</cp:coreProperties>
</file>